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1" r:id="rId2"/>
    <p:sldId id="257" r:id="rId3"/>
    <p:sldId id="260" r:id="rId4"/>
    <p:sldId id="258" r:id="rId5"/>
    <p:sldId id="272" r:id="rId6"/>
    <p:sldId id="273" r:id="rId7"/>
    <p:sldId id="278" r:id="rId8"/>
    <p:sldId id="267" r:id="rId9"/>
    <p:sldId id="280" r:id="rId10"/>
    <p:sldId id="281" r:id="rId11"/>
    <p:sldId id="282" r:id="rId12"/>
    <p:sldId id="276" r:id="rId13"/>
    <p:sldId id="283" r:id="rId14"/>
    <p:sldId id="274" r:id="rId15"/>
    <p:sldId id="275" r:id="rId16"/>
    <p:sldId id="263" r:id="rId17"/>
    <p:sldId id="256" r:id="rId18"/>
  </p:sldIdLst>
  <p:sldSz cx="9144000" cy="6858000" type="screen4x3"/>
  <p:notesSz cx="6888163" cy="100203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FBAD5A-1203-443C-B0F3-312E9DAB9A73}"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tr-TR"/>
        </a:p>
      </dgm:t>
    </dgm:pt>
    <dgm:pt modelId="{2B2DF175-AC66-4BAD-92A2-A8979D4C2B59}">
      <dgm:prSet/>
      <dgm:spPr>
        <a:solidFill>
          <a:schemeClr val="tx2">
            <a:lumMod val="40000"/>
            <a:lumOff val="60000"/>
          </a:schemeClr>
        </a:solidFill>
      </dgm:spPr>
      <dgm:t>
        <a:bodyPr/>
        <a:lstStyle/>
        <a:p>
          <a:pPr rtl="0"/>
          <a:r>
            <a:rPr lang="tr-TR" dirty="0">
              <a:solidFill>
                <a:srgbClr val="002060"/>
              </a:solidFill>
            </a:rPr>
            <a:t>Konya Tarım Makinaları İhtisas Organize Sanayi Bölgesi </a:t>
          </a:r>
        </a:p>
      </dgm:t>
    </dgm:pt>
    <dgm:pt modelId="{6E461D82-7126-4AED-8BF4-9E9634284815}" type="parTrans" cxnId="{36A64FDD-4588-4798-ADE9-3A0E5F7BA09C}">
      <dgm:prSet/>
      <dgm:spPr/>
      <dgm:t>
        <a:bodyPr/>
        <a:lstStyle/>
        <a:p>
          <a:endParaRPr lang="tr-TR"/>
        </a:p>
      </dgm:t>
    </dgm:pt>
    <dgm:pt modelId="{B48C9DB8-AC8E-4045-A387-E9C0D5CD0C7C}" type="sibTrans" cxnId="{36A64FDD-4588-4798-ADE9-3A0E5F7BA09C}">
      <dgm:prSet/>
      <dgm:spPr/>
      <dgm:t>
        <a:bodyPr/>
        <a:lstStyle/>
        <a:p>
          <a:endParaRPr lang="tr-TR"/>
        </a:p>
      </dgm:t>
    </dgm:pt>
    <dgm:pt modelId="{FB6F9A74-DDEB-4643-83C5-319A94370930}">
      <dgm:prSet/>
      <dgm:spPr/>
      <dgm:t>
        <a:bodyPr/>
        <a:lstStyle/>
        <a:p>
          <a:pPr algn="ctr" rtl="0"/>
          <a:r>
            <a:rPr lang="tr-TR" dirty="0"/>
            <a:t>İÇERİSİNDE</a:t>
          </a:r>
        </a:p>
      </dgm:t>
    </dgm:pt>
    <dgm:pt modelId="{EECF32A2-3D15-4A77-97B7-D97645FCB7D7}" type="parTrans" cxnId="{5DB8D964-B607-4BD6-8E54-CEA688EC30BB}">
      <dgm:prSet/>
      <dgm:spPr/>
      <dgm:t>
        <a:bodyPr/>
        <a:lstStyle/>
        <a:p>
          <a:endParaRPr lang="tr-TR"/>
        </a:p>
      </dgm:t>
    </dgm:pt>
    <dgm:pt modelId="{B62E37FB-7C4A-44C3-ABC4-A892DB44F1D3}" type="sibTrans" cxnId="{5DB8D964-B607-4BD6-8E54-CEA688EC30BB}">
      <dgm:prSet/>
      <dgm:spPr/>
      <dgm:t>
        <a:bodyPr/>
        <a:lstStyle/>
        <a:p>
          <a:endParaRPr lang="tr-TR"/>
        </a:p>
      </dgm:t>
    </dgm:pt>
    <dgm:pt modelId="{BC0E0547-030C-4A33-A3C2-0190B1F28030}">
      <dgm:prSet/>
      <dgm:spPr/>
      <dgm:t>
        <a:bodyPr/>
        <a:lstStyle/>
        <a:p>
          <a:pPr algn="l" rtl="0"/>
          <a:r>
            <a:rPr lang="tr-TR" dirty="0"/>
            <a:t>Daimi Teşhir  ve Fuaye Salonu </a:t>
          </a:r>
        </a:p>
      </dgm:t>
    </dgm:pt>
    <dgm:pt modelId="{D49462EB-FB52-4C54-9EC8-0ADE8A928171}" type="parTrans" cxnId="{5BC0137C-F121-47CF-A27A-A455BBA6B41F}">
      <dgm:prSet/>
      <dgm:spPr/>
      <dgm:t>
        <a:bodyPr/>
        <a:lstStyle/>
        <a:p>
          <a:endParaRPr lang="tr-TR"/>
        </a:p>
      </dgm:t>
    </dgm:pt>
    <dgm:pt modelId="{A24D4063-D304-4D26-A0EC-401DF1F4CCAC}" type="sibTrans" cxnId="{5BC0137C-F121-47CF-A27A-A455BBA6B41F}">
      <dgm:prSet/>
      <dgm:spPr/>
      <dgm:t>
        <a:bodyPr/>
        <a:lstStyle/>
        <a:p>
          <a:endParaRPr lang="tr-TR"/>
        </a:p>
      </dgm:t>
    </dgm:pt>
    <dgm:pt modelId="{A53342D8-33C7-40E2-AFB7-D9020F5D8515}">
      <dgm:prSet/>
      <dgm:spPr/>
      <dgm:t>
        <a:bodyPr/>
        <a:lstStyle/>
        <a:p>
          <a:pPr algn="l" rtl="0"/>
          <a:r>
            <a:rPr lang="tr-TR" dirty="0"/>
            <a:t>Tarım makinaları müzesi </a:t>
          </a:r>
        </a:p>
      </dgm:t>
    </dgm:pt>
    <dgm:pt modelId="{EBCC207B-FD91-4E55-A82D-3F7607EEA8E3}" type="parTrans" cxnId="{5AD5403E-20D7-4312-A799-FAB8201A9427}">
      <dgm:prSet/>
      <dgm:spPr/>
      <dgm:t>
        <a:bodyPr/>
        <a:lstStyle/>
        <a:p>
          <a:endParaRPr lang="tr-TR"/>
        </a:p>
      </dgm:t>
    </dgm:pt>
    <dgm:pt modelId="{9B4C57D6-8624-445F-B09A-F121A9997A44}" type="sibTrans" cxnId="{5AD5403E-20D7-4312-A799-FAB8201A9427}">
      <dgm:prSet/>
      <dgm:spPr/>
      <dgm:t>
        <a:bodyPr/>
        <a:lstStyle/>
        <a:p>
          <a:endParaRPr lang="tr-TR"/>
        </a:p>
      </dgm:t>
    </dgm:pt>
    <dgm:pt modelId="{D51091A0-8C74-45C1-B699-CCDE2BF15CD2}">
      <dgm:prSet/>
      <dgm:spPr/>
      <dgm:t>
        <a:bodyPr/>
        <a:lstStyle/>
        <a:p>
          <a:pPr algn="l" rtl="0"/>
          <a:r>
            <a:rPr lang="tr-TR" dirty="0"/>
            <a:t>Mesleki Eğitim merkezi</a:t>
          </a:r>
        </a:p>
      </dgm:t>
    </dgm:pt>
    <dgm:pt modelId="{5221643E-E72B-4509-901B-0DAF136BFCC1}" type="parTrans" cxnId="{411B51E0-4658-4A3E-9E67-2F578654F8BF}">
      <dgm:prSet/>
      <dgm:spPr/>
      <dgm:t>
        <a:bodyPr/>
        <a:lstStyle/>
        <a:p>
          <a:endParaRPr lang="tr-TR"/>
        </a:p>
      </dgm:t>
    </dgm:pt>
    <dgm:pt modelId="{318E2703-FB4C-4011-AAE5-9BE84B519EB2}" type="sibTrans" cxnId="{411B51E0-4658-4A3E-9E67-2F578654F8BF}">
      <dgm:prSet/>
      <dgm:spPr/>
      <dgm:t>
        <a:bodyPr/>
        <a:lstStyle/>
        <a:p>
          <a:endParaRPr lang="tr-TR"/>
        </a:p>
      </dgm:t>
    </dgm:pt>
    <dgm:pt modelId="{8168848E-09F2-44C0-93C5-183B1288204B}">
      <dgm:prSet/>
      <dgm:spPr/>
      <dgm:t>
        <a:bodyPr/>
        <a:lstStyle/>
        <a:p>
          <a:pPr algn="l" rtl="0"/>
          <a:r>
            <a:rPr lang="tr-TR" dirty="0"/>
            <a:t>Çevresinde tarım ormanı bulunan</a:t>
          </a:r>
        </a:p>
      </dgm:t>
    </dgm:pt>
    <dgm:pt modelId="{30A1BE5F-2B32-4F54-8D03-BE143C768532}" type="parTrans" cxnId="{DF7AF9B0-60C8-4419-95C4-D8CFDB2AD003}">
      <dgm:prSet/>
      <dgm:spPr/>
      <dgm:t>
        <a:bodyPr/>
        <a:lstStyle/>
        <a:p>
          <a:endParaRPr lang="tr-TR"/>
        </a:p>
      </dgm:t>
    </dgm:pt>
    <dgm:pt modelId="{C3DA7FDF-7B75-4292-A1AE-5650E89B411F}" type="sibTrans" cxnId="{DF7AF9B0-60C8-4419-95C4-D8CFDB2AD003}">
      <dgm:prSet/>
      <dgm:spPr/>
      <dgm:t>
        <a:bodyPr/>
        <a:lstStyle/>
        <a:p>
          <a:endParaRPr lang="tr-TR"/>
        </a:p>
      </dgm:t>
    </dgm:pt>
    <dgm:pt modelId="{77F6D81E-0278-4662-8C02-DEE9A2374A28}">
      <dgm:prSet/>
      <dgm:spPr>
        <a:solidFill>
          <a:schemeClr val="accent1">
            <a:lumMod val="40000"/>
            <a:lumOff val="60000"/>
          </a:schemeClr>
        </a:solidFill>
      </dgm:spPr>
      <dgm:t>
        <a:bodyPr/>
        <a:lstStyle/>
        <a:p>
          <a:pPr rtl="0"/>
          <a:r>
            <a:rPr lang="tr-TR" dirty="0">
              <a:solidFill>
                <a:srgbClr val="002060"/>
              </a:solidFill>
            </a:rPr>
            <a:t>Bu amaçla yatırım planlayan 140 firmamızın 3.900.000 m² alanda 1.000.000 m² sosyal donatı ile toplamda 4.900.000 m² alan üzerinde TARIM MAKİNALARI İHTİSAS ORGANİZE SANAYİ BÖLGESİ kurulması amaçlanmaktadır. </a:t>
          </a:r>
        </a:p>
      </dgm:t>
    </dgm:pt>
    <dgm:pt modelId="{05B208C9-1C71-4E03-A8F7-CB7BA9AE1BAD}" type="parTrans" cxnId="{92AD33A3-CCA0-40C1-A452-591AEC6DC289}">
      <dgm:prSet/>
      <dgm:spPr/>
      <dgm:t>
        <a:bodyPr/>
        <a:lstStyle/>
        <a:p>
          <a:endParaRPr lang="tr-TR"/>
        </a:p>
      </dgm:t>
    </dgm:pt>
    <dgm:pt modelId="{64AD6A28-D150-4107-8AC8-42AE1C692A23}" type="sibTrans" cxnId="{92AD33A3-CCA0-40C1-A452-591AEC6DC289}">
      <dgm:prSet/>
      <dgm:spPr/>
      <dgm:t>
        <a:bodyPr/>
        <a:lstStyle/>
        <a:p>
          <a:endParaRPr lang="tr-TR"/>
        </a:p>
      </dgm:t>
    </dgm:pt>
    <dgm:pt modelId="{3F1CF9DE-0F08-499B-AC83-1B3399E91E88}">
      <dgm:prSet/>
      <dgm:spPr/>
      <dgm:t>
        <a:bodyPr/>
        <a:lstStyle/>
        <a:p>
          <a:pPr algn="l" rtl="0"/>
          <a:r>
            <a:rPr lang="tr-TR" dirty="0"/>
            <a:t>Ar-ge Merkezi ve Ortak üretim tesisi</a:t>
          </a:r>
        </a:p>
      </dgm:t>
    </dgm:pt>
    <dgm:pt modelId="{AE7D4048-9128-4694-8ABC-4B76408B08E2}" type="parTrans" cxnId="{883BA4B3-0229-4B5E-84A8-16DB48E14616}">
      <dgm:prSet/>
      <dgm:spPr/>
      <dgm:t>
        <a:bodyPr/>
        <a:lstStyle/>
        <a:p>
          <a:endParaRPr lang="tr-TR"/>
        </a:p>
      </dgm:t>
    </dgm:pt>
    <dgm:pt modelId="{65CA425E-60B3-4BCC-82EF-81EA3B36B921}" type="sibTrans" cxnId="{883BA4B3-0229-4B5E-84A8-16DB48E14616}">
      <dgm:prSet/>
      <dgm:spPr/>
      <dgm:t>
        <a:bodyPr/>
        <a:lstStyle/>
        <a:p>
          <a:endParaRPr lang="tr-TR"/>
        </a:p>
      </dgm:t>
    </dgm:pt>
    <dgm:pt modelId="{90A40C47-CF40-411D-BF2A-A60F1DDAC293}">
      <dgm:prSet/>
      <dgm:spPr/>
      <dgm:t>
        <a:bodyPr/>
        <a:lstStyle/>
        <a:p>
          <a:pPr algn="l" rtl="0"/>
          <a:r>
            <a:rPr lang="tr-TR" dirty="0"/>
            <a:t>Test Merkezi ve Laboratuvarları</a:t>
          </a:r>
        </a:p>
      </dgm:t>
    </dgm:pt>
    <dgm:pt modelId="{E69FBFA5-98B2-4B8D-8E45-2E435C351E4F}" type="parTrans" cxnId="{0E23AEF2-D06C-4487-A606-C4FABD6F5460}">
      <dgm:prSet/>
      <dgm:spPr/>
      <dgm:t>
        <a:bodyPr/>
        <a:lstStyle/>
        <a:p>
          <a:endParaRPr lang="tr-TR"/>
        </a:p>
      </dgm:t>
    </dgm:pt>
    <dgm:pt modelId="{81471501-80EA-40CA-989D-63CEE2677F68}" type="sibTrans" cxnId="{0E23AEF2-D06C-4487-A606-C4FABD6F5460}">
      <dgm:prSet/>
      <dgm:spPr/>
      <dgm:t>
        <a:bodyPr/>
        <a:lstStyle/>
        <a:p>
          <a:endParaRPr lang="tr-TR"/>
        </a:p>
      </dgm:t>
    </dgm:pt>
    <dgm:pt modelId="{49C9FB68-891A-4806-B6F8-E55D7E636394}" type="pres">
      <dgm:prSet presAssocID="{53FBAD5A-1203-443C-B0F3-312E9DAB9A73}" presName="Name0" presStyleCnt="0">
        <dgm:presLayoutVars>
          <dgm:dir/>
          <dgm:animLvl val="lvl"/>
          <dgm:resizeHandles val="exact"/>
        </dgm:presLayoutVars>
      </dgm:prSet>
      <dgm:spPr/>
      <dgm:t>
        <a:bodyPr/>
        <a:lstStyle/>
        <a:p>
          <a:endParaRPr lang="tr-TR"/>
        </a:p>
      </dgm:t>
    </dgm:pt>
    <dgm:pt modelId="{1351A3A9-8E20-41F9-A11F-2BD8A1B0D836}" type="pres">
      <dgm:prSet presAssocID="{2B2DF175-AC66-4BAD-92A2-A8979D4C2B59}" presName="linNode" presStyleCnt="0"/>
      <dgm:spPr/>
    </dgm:pt>
    <dgm:pt modelId="{A52DC1D3-66A8-4E48-90B3-C2A83C7C6DEE}" type="pres">
      <dgm:prSet presAssocID="{2B2DF175-AC66-4BAD-92A2-A8979D4C2B59}" presName="parentText" presStyleLbl="node1" presStyleIdx="0" presStyleCnt="2" custScaleX="107019" custLinFactX="1028" custLinFactNeighborX="100000" custLinFactNeighborY="-82">
        <dgm:presLayoutVars>
          <dgm:chMax val="1"/>
          <dgm:bulletEnabled val="1"/>
        </dgm:presLayoutVars>
      </dgm:prSet>
      <dgm:spPr/>
      <dgm:t>
        <a:bodyPr/>
        <a:lstStyle/>
        <a:p>
          <a:endParaRPr lang="tr-TR"/>
        </a:p>
      </dgm:t>
    </dgm:pt>
    <dgm:pt modelId="{B435C602-F056-4117-B186-68B49E920472}" type="pres">
      <dgm:prSet presAssocID="{2B2DF175-AC66-4BAD-92A2-A8979D4C2B59}" presName="descendantText" presStyleLbl="alignAccFollowNode1" presStyleIdx="0" presStyleCnt="1" custScaleX="95183" custScaleY="123429" custLinFactNeighborX="-92730" custLinFactNeighborY="-887">
        <dgm:presLayoutVars>
          <dgm:bulletEnabled val="1"/>
        </dgm:presLayoutVars>
      </dgm:prSet>
      <dgm:spPr/>
      <dgm:t>
        <a:bodyPr/>
        <a:lstStyle/>
        <a:p>
          <a:endParaRPr lang="tr-TR"/>
        </a:p>
      </dgm:t>
    </dgm:pt>
    <dgm:pt modelId="{8A131A5B-8470-4AE5-86AB-DFB1BAD859E2}" type="pres">
      <dgm:prSet presAssocID="{B48C9DB8-AC8E-4045-A387-E9C0D5CD0C7C}" presName="sp" presStyleCnt="0"/>
      <dgm:spPr/>
    </dgm:pt>
    <dgm:pt modelId="{D4525D3E-1180-4B47-8D95-3085ADB5C102}" type="pres">
      <dgm:prSet presAssocID="{77F6D81E-0278-4662-8C02-DEE9A2374A28}" presName="linNode" presStyleCnt="0"/>
      <dgm:spPr/>
    </dgm:pt>
    <dgm:pt modelId="{03DCF34F-524E-4A4F-8CC6-2CB7C33664D1}" type="pres">
      <dgm:prSet presAssocID="{77F6D81E-0278-4662-8C02-DEE9A2374A28}" presName="parentText" presStyleLbl="node1" presStyleIdx="1" presStyleCnt="2" custScaleX="277778" custScaleY="62784" custLinFactNeighborX="-136" custLinFactNeighborY="-141">
        <dgm:presLayoutVars>
          <dgm:chMax val="1"/>
          <dgm:bulletEnabled val="1"/>
        </dgm:presLayoutVars>
      </dgm:prSet>
      <dgm:spPr/>
      <dgm:t>
        <a:bodyPr/>
        <a:lstStyle/>
        <a:p>
          <a:endParaRPr lang="tr-TR"/>
        </a:p>
      </dgm:t>
    </dgm:pt>
  </dgm:ptLst>
  <dgm:cxnLst>
    <dgm:cxn modelId="{15FB9F2A-5CE5-4F04-AAC0-22B961801477}" type="presOf" srcId="{90A40C47-CF40-411D-BF2A-A60F1DDAC293}" destId="{B435C602-F056-4117-B186-68B49E920472}" srcOrd="0" destOrd="2" presId="urn:microsoft.com/office/officeart/2005/8/layout/vList5"/>
    <dgm:cxn modelId="{5DB8D964-B607-4BD6-8E54-CEA688EC30BB}" srcId="{2B2DF175-AC66-4BAD-92A2-A8979D4C2B59}" destId="{FB6F9A74-DDEB-4643-83C5-319A94370930}" srcOrd="0" destOrd="0" parTransId="{EECF32A2-3D15-4A77-97B7-D97645FCB7D7}" sibTransId="{B62E37FB-7C4A-44C3-ABC4-A892DB44F1D3}"/>
    <dgm:cxn modelId="{C5F6BF4A-3ABD-4EE4-88DA-BA460F3CAF46}" type="presOf" srcId="{D51091A0-8C74-45C1-B699-CCDE2BF15CD2}" destId="{B435C602-F056-4117-B186-68B49E920472}" srcOrd="0" destOrd="5" presId="urn:microsoft.com/office/officeart/2005/8/layout/vList5"/>
    <dgm:cxn modelId="{BC4BA2F2-FED1-452C-B2FF-07782244BC61}" type="presOf" srcId="{53FBAD5A-1203-443C-B0F3-312E9DAB9A73}" destId="{49C9FB68-891A-4806-B6F8-E55D7E636394}" srcOrd="0" destOrd="0" presId="urn:microsoft.com/office/officeart/2005/8/layout/vList5"/>
    <dgm:cxn modelId="{771E0473-AEE2-49D0-99CA-D8233263B547}" type="presOf" srcId="{77F6D81E-0278-4662-8C02-DEE9A2374A28}" destId="{03DCF34F-524E-4A4F-8CC6-2CB7C33664D1}" srcOrd="0" destOrd="0" presId="urn:microsoft.com/office/officeart/2005/8/layout/vList5"/>
    <dgm:cxn modelId="{0E23AEF2-D06C-4487-A606-C4FABD6F5460}" srcId="{2B2DF175-AC66-4BAD-92A2-A8979D4C2B59}" destId="{90A40C47-CF40-411D-BF2A-A60F1DDAC293}" srcOrd="2" destOrd="0" parTransId="{E69FBFA5-98B2-4B8D-8E45-2E435C351E4F}" sibTransId="{81471501-80EA-40CA-989D-63CEE2677F68}"/>
    <dgm:cxn modelId="{C2603D60-BA6F-4549-B505-B12FD7C56BEC}" type="presOf" srcId="{3F1CF9DE-0F08-499B-AC83-1B3399E91E88}" destId="{B435C602-F056-4117-B186-68B49E920472}" srcOrd="0" destOrd="1" presId="urn:microsoft.com/office/officeart/2005/8/layout/vList5"/>
    <dgm:cxn modelId="{92AD33A3-CCA0-40C1-A452-591AEC6DC289}" srcId="{53FBAD5A-1203-443C-B0F3-312E9DAB9A73}" destId="{77F6D81E-0278-4662-8C02-DEE9A2374A28}" srcOrd="1" destOrd="0" parTransId="{05B208C9-1C71-4E03-A8F7-CB7BA9AE1BAD}" sibTransId="{64AD6A28-D150-4107-8AC8-42AE1C692A23}"/>
    <dgm:cxn modelId="{DF7AF9B0-60C8-4419-95C4-D8CFDB2AD003}" srcId="{2B2DF175-AC66-4BAD-92A2-A8979D4C2B59}" destId="{8168848E-09F2-44C0-93C5-183B1288204B}" srcOrd="6" destOrd="0" parTransId="{30A1BE5F-2B32-4F54-8D03-BE143C768532}" sibTransId="{C3DA7FDF-7B75-4292-A1AE-5650E89B411F}"/>
    <dgm:cxn modelId="{5AD5403E-20D7-4312-A799-FAB8201A9427}" srcId="{2B2DF175-AC66-4BAD-92A2-A8979D4C2B59}" destId="{A53342D8-33C7-40E2-AFB7-D9020F5D8515}" srcOrd="4" destOrd="0" parTransId="{EBCC207B-FD91-4E55-A82D-3F7607EEA8E3}" sibTransId="{9B4C57D6-8624-445F-B09A-F121A9997A44}"/>
    <dgm:cxn modelId="{36A28B84-3FFD-4D97-974B-6B2CB9B14926}" type="presOf" srcId="{8168848E-09F2-44C0-93C5-183B1288204B}" destId="{B435C602-F056-4117-B186-68B49E920472}" srcOrd="0" destOrd="6" presId="urn:microsoft.com/office/officeart/2005/8/layout/vList5"/>
    <dgm:cxn modelId="{27F93912-03F9-476F-A64B-DEB11B71DCFD}" type="presOf" srcId="{2B2DF175-AC66-4BAD-92A2-A8979D4C2B59}" destId="{A52DC1D3-66A8-4E48-90B3-C2A83C7C6DEE}" srcOrd="0" destOrd="0" presId="urn:microsoft.com/office/officeart/2005/8/layout/vList5"/>
    <dgm:cxn modelId="{883BA4B3-0229-4B5E-84A8-16DB48E14616}" srcId="{2B2DF175-AC66-4BAD-92A2-A8979D4C2B59}" destId="{3F1CF9DE-0F08-499B-AC83-1B3399E91E88}" srcOrd="1" destOrd="0" parTransId="{AE7D4048-9128-4694-8ABC-4B76408B08E2}" sibTransId="{65CA425E-60B3-4BCC-82EF-81EA3B36B921}"/>
    <dgm:cxn modelId="{D15F05DA-6337-496E-83EE-BF347BFCB05A}" type="presOf" srcId="{A53342D8-33C7-40E2-AFB7-D9020F5D8515}" destId="{B435C602-F056-4117-B186-68B49E920472}" srcOrd="0" destOrd="4" presId="urn:microsoft.com/office/officeart/2005/8/layout/vList5"/>
    <dgm:cxn modelId="{411B51E0-4658-4A3E-9E67-2F578654F8BF}" srcId="{2B2DF175-AC66-4BAD-92A2-A8979D4C2B59}" destId="{D51091A0-8C74-45C1-B699-CCDE2BF15CD2}" srcOrd="5" destOrd="0" parTransId="{5221643E-E72B-4509-901B-0DAF136BFCC1}" sibTransId="{318E2703-FB4C-4011-AAE5-9BE84B519EB2}"/>
    <dgm:cxn modelId="{36A64FDD-4588-4798-ADE9-3A0E5F7BA09C}" srcId="{53FBAD5A-1203-443C-B0F3-312E9DAB9A73}" destId="{2B2DF175-AC66-4BAD-92A2-A8979D4C2B59}" srcOrd="0" destOrd="0" parTransId="{6E461D82-7126-4AED-8BF4-9E9634284815}" sibTransId="{B48C9DB8-AC8E-4045-A387-E9C0D5CD0C7C}"/>
    <dgm:cxn modelId="{09D3C9E3-B252-4683-BAAC-ED04B0569A83}" type="presOf" srcId="{BC0E0547-030C-4A33-A3C2-0190B1F28030}" destId="{B435C602-F056-4117-B186-68B49E920472}" srcOrd="0" destOrd="3" presId="urn:microsoft.com/office/officeart/2005/8/layout/vList5"/>
    <dgm:cxn modelId="{EC99B909-1C78-4CBC-8D42-5AFB1CD85787}" type="presOf" srcId="{FB6F9A74-DDEB-4643-83C5-319A94370930}" destId="{B435C602-F056-4117-B186-68B49E920472}" srcOrd="0" destOrd="0" presId="urn:microsoft.com/office/officeart/2005/8/layout/vList5"/>
    <dgm:cxn modelId="{5BC0137C-F121-47CF-A27A-A455BBA6B41F}" srcId="{2B2DF175-AC66-4BAD-92A2-A8979D4C2B59}" destId="{BC0E0547-030C-4A33-A3C2-0190B1F28030}" srcOrd="3" destOrd="0" parTransId="{D49462EB-FB52-4C54-9EC8-0ADE8A928171}" sibTransId="{A24D4063-D304-4D26-A0EC-401DF1F4CCAC}"/>
    <dgm:cxn modelId="{A004A5DB-E34C-4AC3-A631-60DE2CDA7DE3}" type="presParOf" srcId="{49C9FB68-891A-4806-B6F8-E55D7E636394}" destId="{1351A3A9-8E20-41F9-A11F-2BD8A1B0D836}" srcOrd="0" destOrd="0" presId="urn:microsoft.com/office/officeart/2005/8/layout/vList5"/>
    <dgm:cxn modelId="{DED6BC84-3454-4275-B3DE-76B55D0D0B62}" type="presParOf" srcId="{1351A3A9-8E20-41F9-A11F-2BD8A1B0D836}" destId="{A52DC1D3-66A8-4E48-90B3-C2A83C7C6DEE}" srcOrd="0" destOrd="0" presId="urn:microsoft.com/office/officeart/2005/8/layout/vList5"/>
    <dgm:cxn modelId="{7D6FC30A-83E3-4A17-A034-4316F577E4B8}" type="presParOf" srcId="{1351A3A9-8E20-41F9-A11F-2BD8A1B0D836}" destId="{B435C602-F056-4117-B186-68B49E920472}" srcOrd="1" destOrd="0" presId="urn:microsoft.com/office/officeart/2005/8/layout/vList5"/>
    <dgm:cxn modelId="{DDDE12DE-6B9D-49E4-A139-7C6423DD8AF7}" type="presParOf" srcId="{49C9FB68-891A-4806-B6F8-E55D7E636394}" destId="{8A131A5B-8470-4AE5-86AB-DFB1BAD859E2}" srcOrd="1" destOrd="0" presId="urn:microsoft.com/office/officeart/2005/8/layout/vList5"/>
    <dgm:cxn modelId="{130C72B3-33CA-4ED2-9542-A6E3F8B77572}" type="presParOf" srcId="{49C9FB68-891A-4806-B6F8-E55D7E636394}" destId="{D4525D3E-1180-4B47-8D95-3085ADB5C102}" srcOrd="2" destOrd="0" presId="urn:microsoft.com/office/officeart/2005/8/layout/vList5"/>
    <dgm:cxn modelId="{2529D591-A7EB-4E5A-9752-20DA12ABFC71}" type="presParOf" srcId="{D4525D3E-1180-4B47-8D95-3085ADB5C102}" destId="{03DCF34F-524E-4A4F-8CC6-2CB7C33664D1}"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5C602-F056-4117-B186-68B49E920472}">
      <dsp:nvSpPr>
        <dsp:cNvPr id="0" name=""/>
        <dsp:cNvSpPr/>
      </dsp:nvSpPr>
      <dsp:spPr>
        <a:xfrm rot="5400000">
          <a:off x="1825327" y="-1399053"/>
          <a:ext cx="2202526" cy="500063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ctr" defTabSz="755650" rtl="0">
            <a:lnSpc>
              <a:spcPct val="90000"/>
            </a:lnSpc>
            <a:spcBef>
              <a:spcPct val="0"/>
            </a:spcBef>
            <a:spcAft>
              <a:spcPct val="15000"/>
            </a:spcAft>
            <a:buChar char="••"/>
          </a:pPr>
          <a:r>
            <a:rPr lang="tr-TR" sz="1700" kern="1200" dirty="0"/>
            <a:t>İÇERİSİNDE</a:t>
          </a:r>
        </a:p>
        <a:p>
          <a:pPr marL="171450" lvl="1" indent="-171450" algn="l" defTabSz="755650" rtl="0">
            <a:lnSpc>
              <a:spcPct val="90000"/>
            </a:lnSpc>
            <a:spcBef>
              <a:spcPct val="0"/>
            </a:spcBef>
            <a:spcAft>
              <a:spcPct val="15000"/>
            </a:spcAft>
            <a:buChar char="••"/>
          </a:pPr>
          <a:r>
            <a:rPr lang="tr-TR" sz="1700" kern="1200" dirty="0"/>
            <a:t>Ar-ge Merkezi ve Ortak üretim tesisi</a:t>
          </a:r>
        </a:p>
        <a:p>
          <a:pPr marL="171450" lvl="1" indent="-171450" algn="l" defTabSz="755650" rtl="0">
            <a:lnSpc>
              <a:spcPct val="90000"/>
            </a:lnSpc>
            <a:spcBef>
              <a:spcPct val="0"/>
            </a:spcBef>
            <a:spcAft>
              <a:spcPct val="15000"/>
            </a:spcAft>
            <a:buChar char="••"/>
          </a:pPr>
          <a:r>
            <a:rPr lang="tr-TR" sz="1700" kern="1200" dirty="0"/>
            <a:t>Test Merkezi ve Laboratuvarları</a:t>
          </a:r>
        </a:p>
        <a:p>
          <a:pPr marL="171450" lvl="1" indent="-171450" algn="l" defTabSz="755650" rtl="0">
            <a:lnSpc>
              <a:spcPct val="90000"/>
            </a:lnSpc>
            <a:spcBef>
              <a:spcPct val="0"/>
            </a:spcBef>
            <a:spcAft>
              <a:spcPct val="15000"/>
            </a:spcAft>
            <a:buChar char="••"/>
          </a:pPr>
          <a:r>
            <a:rPr lang="tr-TR" sz="1700" kern="1200" dirty="0"/>
            <a:t>Daimi Teşhir  ve Fuaye Salonu </a:t>
          </a:r>
        </a:p>
        <a:p>
          <a:pPr marL="171450" lvl="1" indent="-171450" algn="l" defTabSz="755650" rtl="0">
            <a:lnSpc>
              <a:spcPct val="90000"/>
            </a:lnSpc>
            <a:spcBef>
              <a:spcPct val="0"/>
            </a:spcBef>
            <a:spcAft>
              <a:spcPct val="15000"/>
            </a:spcAft>
            <a:buChar char="••"/>
          </a:pPr>
          <a:r>
            <a:rPr lang="tr-TR" sz="1700" kern="1200" dirty="0"/>
            <a:t>Tarım makinaları müzesi </a:t>
          </a:r>
        </a:p>
        <a:p>
          <a:pPr marL="171450" lvl="1" indent="-171450" algn="l" defTabSz="755650" rtl="0">
            <a:lnSpc>
              <a:spcPct val="90000"/>
            </a:lnSpc>
            <a:spcBef>
              <a:spcPct val="0"/>
            </a:spcBef>
            <a:spcAft>
              <a:spcPct val="15000"/>
            </a:spcAft>
            <a:buChar char="••"/>
          </a:pPr>
          <a:r>
            <a:rPr lang="tr-TR" sz="1700" kern="1200" dirty="0"/>
            <a:t>Mesleki Eğitim merkezi</a:t>
          </a:r>
        </a:p>
        <a:p>
          <a:pPr marL="171450" lvl="1" indent="-171450" algn="l" defTabSz="755650" rtl="0">
            <a:lnSpc>
              <a:spcPct val="90000"/>
            </a:lnSpc>
            <a:spcBef>
              <a:spcPct val="0"/>
            </a:spcBef>
            <a:spcAft>
              <a:spcPct val="15000"/>
            </a:spcAft>
            <a:buChar char="••"/>
          </a:pPr>
          <a:r>
            <a:rPr lang="tr-TR" sz="1700" kern="1200" dirty="0"/>
            <a:t>Çevresinde tarım ormanı bulunan</a:t>
          </a:r>
        </a:p>
      </dsp:txBody>
      <dsp:txXfrm rot="-5400000">
        <a:off x="426274" y="107518"/>
        <a:ext cx="4893114" cy="1987490"/>
      </dsp:txXfrm>
    </dsp:sp>
    <dsp:sp modelId="{A52DC1D3-66A8-4E48-90B3-C2A83C7C6DEE}">
      <dsp:nvSpPr>
        <dsp:cNvPr id="0" name=""/>
        <dsp:cNvSpPr/>
      </dsp:nvSpPr>
      <dsp:spPr>
        <a:xfrm>
          <a:off x="5046277" y="0"/>
          <a:ext cx="3162634" cy="2230560"/>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tr-TR" sz="2100" kern="1200" dirty="0">
              <a:solidFill>
                <a:srgbClr val="002060"/>
              </a:solidFill>
            </a:rPr>
            <a:t>Konya Tarım Makinaları İhtisas Organize Sanayi Bölgesi </a:t>
          </a:r>
        </a:p>
      </dsp:txBody>
      <dsp:txXfrm>
        <a:off x="5155164" y="108887"/>
        <a:ext cx="2944860" cy="2012786"/>
      </dsp:txXfrm>
    </dsp:sp>
    <dsp:sp modelId="{03DCF34F-524E-4A4F-8CC6-2CB7C33664D1}">
      <dsp:nvSpPr>
        <dsp:cNvPr id="0" name=""/>
        <dsp:cNvSpPr/>
      </dsp:nvSpPr>
      <dsp:spPr>
        <a:xfrm>
          <a:off x="0" y="2339889"/>
          <a:ext cx="8200902" cy="1400434"/>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tr-TR" sz="2100" kern="1200" dirty="0">
              <a:solidFill>
                <a:srgbClr val="002060"/>
              </a:solidFill>
            </a:rPr>
            <a:t>Bu amaçla yatırım planlayan 140 firmamızın 3.900.000 m² alanda 1.000.000 m² sosyal donatı ile toplamda 4.900.000 m² alan üzerinde TARIM MAKİNALARI İHTİSAS ORGANİZE SANAYİ BÖLGESİ kurulması amaçlanmaktadır. </a:t>
          </a:r>
        </a:p>
      </dsp:txBody>
      <dsp:txXfrm>
        <a:off x="68364" y="2408253"/>
        <a:ext cx="8064174" cy="126370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84871" cy="501015"/>
          </a:xfrm>
          <a:prstGeom prst="rect">
            <a:avLst/>
          </a:prstGeom>
        </p:spPr>
        <p:txBody>
          <a:bodyPr vert="horz" lIns="96604" tIns="48302" rIns="96604" bIns="48302" rtlCol="0"/>
          <a:lstStyle>
            <a:lvl1pPr algn="l">
              <a:defRPr sz="1300"/>
            </a:lvl1pPr>
          </a:lstStyle>
          <a:p>
            <a:endParaRPr lang="tr-TR"/>
          </a:p>
        </p:txBody>
      </p:sp>
      <p:sp>
        <p:nvSpPr>
          <p:cNvPr id="3" name="Veri Yer Tutucusu 2"/>
          <p:cNvSpPr>
            <a:spLocks noGrp="1"/>
          </p:cNvSpPr>
          <p:nvPr>
            <p:ph type="dt" idx="1"/>
          </p:nvPr>
        </p:nvSpPr>
        <p:spPr>
          <a:xfrm>
            <a:off x="3901699" y="0"/>
            <a:ext cx="2984871" cy="501015"/>
          </a:xfrm>
          <a:prstGeom prst="rect">
            <a:avLst/>
          </a:prstGeom>
        </p:spPr>
        <p:txBody>
          <a:bodyPr vert="horz" lIns="96604" tIns="48302" rIns="96604" bIns="48302" rtlCol="0"/>
          <a:lstStyle>
            <a:lvl1pPr algn="r">
              <a:defRPr sz="1300"/>
            </a:lvl1pPr>
          </a:lstStyle>
          <a:p>
            <a:fld id="{4AEB42E3-3F17-45F4-AD5D-709CBC8A8B82}" type="datetimeFigureOut">
              <a:rPr lang="tr-TR" smtClean="0"/>
              <a:t>27.12.2021</a:t>
            </a:fld>
            <a:endParaRPr lang="tr-TR"/>
          </a:p>
        </p:txBody>
      </p:sp>
      <p:sp>
        <p:nvSpPr>
          <p:cNvPr id="4" name="Slayt Görüntüsü Yer Tutucusu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4" tIns="48302" rIns="96604" bIns="48302" rtlCol="0" anchor="ctr"/>
          <a:lstStyle/>
          <a:p>
            <a:endParaRPr lang="tr-TR"/>
          </a:p>
        </p:txBody>
      </p:sp>
      <p:sp>
        <p:nvSpPr>
          <p:cNvPr id="5" name="Not Yer Tutucusu 4"/>
          <p:cNvSpPr>
            <a:spLocks noGrp="1"/>
          </p:cNvSpPr>
          <p:nvPr>
            <p:ph type="body" sz="quarter" idx="3"/>
          </p:nvPr>
        </p:nvSpPr>
        <p:spPr>
          <a:xfrm>
            <a:off x="688818" y="4759644"/>
            <a:ext cx="5510530" cy="4509135"/>
          </a:xfrm>
          <a:prstGeom prst="rect">
            <a:avLst/>
          </a:prstGeom>
        </p:spPr>
        <p:txBody>
          <a:bodyPr vert="horz" lIns="96604" tIns="48302" rIns="96604" bIns="48302"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9517547"/>
            <a:ext cx="2984871" cy="501015"/>
          </a:xfrm>
          <a:prstGeom prst="rect">
            <a:avLst/>
          </a:prstGeom>
        </p:spPr>
        <p:txBody>
          <a:bodyPr vert="horz" lIns="96604" tIns="48302" rIns="96604" bIns="48302" rtlCol="0" anchor="b"/>
          <a:lstStyle>
            <a:lvl1pPr algn="l">
              <a:defRPr sz="1300"/>
            </a:lvl1pPr>
          </a:lstStyle>
          <a:p>
            <a:endParaRPr lang="tr-TR"/>
          </a:p>
        </p:txBody>
      </p:sp>
      <p:sp>
        <p:nvSpPr>
          <p:cNvPr id="7" name="Slayt Numarası Yer Tutucusu 6"/>
          <p:cNvSpPr>
            <a:spLocks noGrp="1"/>
          </p:cNvSpPr>
          <p:nvPr>
            <p:ph type="sldNum" sz="quarter" idx="5"/>
          </p:nvPr>
        </p:nvSpPr>
        <p:spPr>
          <a:xfrm>
            <a:off x="3901699" y="9517547"/>
            <a:ext cx="2984871" cy="501015"/>
          </a:xfrm>
          <a:prstGeom prst="rect">
            <a:avLst/>
          </a:prstGeom>
        </p:spPr>
        <p:txBody>
          <a:bodyPr vert="horz" lIns="96604" tIns="48302" rIns="96604" bIns="48302" rtlCol="0" anchor="b"/>
          <a:lstStyle>
            <a:lvl1pPr algn="r">
              <a:defRPr sz="1300"/>
            </a:lvl1pPr>
          </a:lstStyle>
          <a:p>
            <a:fld id="{5FBB703C-28EF-4FAF-A977-BC86091CB05E}" type="slidenum">
              <a:rPr lang="tr-TR" smtClean="0"/>
              <a:t>‹#›</a:t>
            </a:fld>
            <a:endParaRPr lang="tr-TR"/>
          </a:p>
        </p:txBody>
      </p:sp>
    </p:spTree>
    <p:extLst>
      <p:ext uri="{BB962C8B-B14F-4D97-AF65-F5344CB8AC3E}">
        <p14:creationId xmlns:p14="http://schemas.microsoft.com/office/powerpoint/2010/main" val="2557827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FBB703C-28EF-4FAF-A977-BC86091CB05E}" type="slidenum">
              <a:rPr lang="tr-TR" smtClean="0"/>
              <a:t>9</a:t>
            </a:fld>
            <a:endParaRPr lang="tr-TR"/>
          </a:p>
        </p:txBody>
      </p:sp>
    </p:spTree>
    <p:extLst>
      <p:ext uri="{BB962C8B-B14F-4D97-AF65-F5344CB8AC3E}">
        <p14:creationId xmlns:p14="http://schemas.microsoft.com/office/powerpoint/2010/main" val="3453724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FBB703C-28EF-4FAF-A977-BC86091CB05E}" type="slidenum">
              <a:rPr lang="tr-TR" smtClean="0"/>
              <a:t>16</a:t>
            </a:fld>
            <a:endParaRPr lang="tr-TR"/>
          </a:p>
        </p:txBody>
      </p:sp>
    </p:spTree>
    <p:extLst>
      <p:ext uri="{BB962C8B-B14F-4D97-AF65-F5344CB8AC3E}">
        <p14:creationId xmlns:p14="http://schemas.microsoft.com/office/powerpoint/2010/main" val="1284505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27.12.2021</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27.12.2021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27.12.2021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27.12.2021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27.12.2021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27.12.2021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27.12.2021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27.12.2021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27.12.2021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27.12.2021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27.12.2021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27.12.2021</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585" y="5633964"/>
            <a:ext cx="2217415" cy="12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434978" y="19050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tr-TR" altLang="tr-TR"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tr-TR" altLang="tr-TR"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434978" y="19050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r>
            <a:br>
              <a:rPr kumimoji="0" lang="tr-TR" altLang="tr-TR"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kumimoji="0" lang="tr-TR" altLang="tr-TR"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p:txBody>
      </p:sp>
      <p:pic>
        <p:nvPicPr>
          <p:cNvPr id="10" name="İçerik Yer Tutucusu 9"/>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2123728" y="2204864"/>
            <a:ext cx="5021180" cy="3669357"/>
          </a:xfrm>
          <a:prstGeom prst="rect">
            <a:avLst/>
          </a:prstGeom>
          <a:noFill/>
          <a:ln>
            <a:noFill/>
          </a:ln>
        </p:spPr>
      </p:pic>
      <p:sp>
        <p:nvSpPr>
          <p:cNvPr id="3" name="Dikdörtgen 2"/>
          <p:cNvSpPr/>
          <p:nvPr/>
        </p:nvSpPr>
        <p:spPr>
          <a:xfrm>
            <a:off x="539552" y="938396"/>
            <a:ext cx="8136904" cy="954107"/>
          </a:xfrm>
          <a:prstGeom prst="rect">
            <a:avLst/>
          </a:prstGeom>
        </p:spPr>
        <p:txBody>
          <a:bodyPr wrap="square">
            <a:spAutoFit/>
          </a:bodyPr>
          <a:lstStyle/>
          <a:p>
            <a:r>
              <a:rPr lang="tr-TR" altLang="tr-TR" sz="2800" b="1" dirty="0">
                <a:solidFill>
                  <a:srgbClr val="2F5597"/>
                </a:solidFill>
                <a:latin typeface="+mj-lt"/>
                <a:cs typeface="Aharoni" pitchFamily="2" charset="-79"/>
              </a:rPr>
              <a:t>KONTARKÜM </a:t>
            </a:r>
            <a:br>
              <a:rPr lang="tr-TR" altLang="tr-TR" sz="2800" b="1" dirty="0">
                <a:solidFill>
                  <a:srgbClr val="2F5597"/>
                </a:solidFill>
                <a:latin typeface="+mj-lt"/>
                <a:cs typeface="Aharoni" pitchFamily="2" charset="-79"/>
              </a:rPr>
            </a:br>
            <a:r>
              <a:rPr lang="tr-TR" altLang="tr-TR" sz="2800" b="1" dirty="0">
                <a:solidFill>
                  <a:srgbClr val="2F5597"/>
                </a:solidFill>
                <a:latin typeface="+mj-lt"/>
                <a:cs typeface="Aharoni" pitchFamily="2" charset="-79"/>
              </a:rPr>
              <a:t>KONYA TARIM MAKİNALARI  KÜMELENME DERNEĞİ</a:t>
            </a:r>
            <a:endParaRPr lang="tr-TR" sz="2800" dirty="0">
              <a:latin typeface="+mj-lt"/>
              <a:cs typeface="Aharoni" pitchFamily="2" charset="-79"/>
            </a:endParaRPr>
          </a:p>
        </p:txBody>
      </p:sp>
    </p:spTree>
    <p:extLst>
      <p:ext uri="{BB962C8B-B14F-4D97-AF65-F5344CB8AC3E}">
        <p14:creationId xmlns:p14="http://schemas.microsoft.com/office/powerpoint/2010/main" val="655669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675" y="5480050"/>
            <a:ext cx="22193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467722" y="2132856"/>
            <a:ext cx="8229600" cy="1296144"/>
          </a:xfrm>
          <a:solidFill>
            <a:schemeClr val="bg1">
              <a:lumMod val="85000"/>
            </a:schemeClr>
          </a:solidFill>
        </p:spPr>
        <p:txBody>
          <a:bodyPr>
            <a:normAutofit lnSpcReduction="10000"/>
          </a:bodyPr>
          <a:lstStyle/>
          <a:p>
            <a:pPr marL="0" indent="0" algn="ctr">
              <a:buNone/>
            </a:pPr>
            <a:r>
              <a:rPr lang="tr-TR" sz="2000" dirty="0">
                <a:solidFill>
                  <a:srgbClr val="FF0000"/>
                </a:solidFill>
                <a:latin typeface="+mj-lt"/>
              </a:rPr>
              <a:t>GERÇEKLEŞTİRDİKLERİMİZ</a:t>
            </a:r>
          </a:p>
          <a:p>
            <a:r>
              <a:rPr lang="tr-TR" sz="2000" dirty="0">
                <a:latin typeface="+mj-lt"/>
              </a:rPr>
              <a:t>Kümemiz Konya Ticaret Odası ve Konya Sanayi odasıyla ortaklaşa düzenlenen istişare toplantılarında sektörün sorunları, sıkıntıları ile tarım makinalarının geleceği tartışılmıştır.</a:t>
            </a:r>
          </a:p>
        </p:txBody>
      </p:sp>
      <p:sp>
        <p:nvSpPr>
          <p:cNvPr id="5" name="Dikdörtgen 4"/>
          <p:cNvSpPr/>
          <p:nvPr/>
        </p:nvSpPr>
        <p:spPr>
          <a:xfrm>
            <a:off x="179512" y="954107"/>
            <a:ext cx="8712968" cy="954107"/>
          </a:xfrm>
          <a:prstGeom prst="rect">
            <a:avLst/>
          </a:prstGeom>
        </p:spPr>
        <p:txBody>
          <a:bodyPr wrap="square">
            <a:spAutoFit/>
          </a:bodyPr>
          <a:lstStyle/>
          <a:p>
            <a:r>
              <a:rPr lang="tr-TR" altLang="tr-TR" sz="2800" b="1" dirty="0">
                <a:solidFill>
                  <a:srgbClr val="2F5597"/>
                </a:solidFill>
                <a:latin typeface="+mj-lt"/>
                <a:cs typeface="Aharoni" pitchFamily="2" charset="-79"/>
              </a:rPr>
              <a:t>KONTARKÜM </a:t>
            </a:r>
            <a:br>
              <a:rPr lang="tr-TR" altLang="tr-TR" sz="2800" b="1" dirty="0">
                <a:solidFill>
                  <a:srgbClr val="2F5597"/>
                </a:solidFill>
                <a:latin typeface="+mj-lt"/>
                <a:cs typeface="Aharoni" pitchFamily="2" charset="-79"/>
              </a:rPr>
            </a:br>
            <a:r>
              <a:rPr lang="tr-TR" altLang="tr-TR" sz="2800" b="1" dirty="0">
                <a:solidFill>
                  <a:srgbClr val="2F5597"/>
                </a:solidFill>
                <a:latin typeface="+mj-lt"/>
                <a:cs typeface="Aharoni" pitchFamily="2" charset="-79"/>
              </a:rPr>
              <a:t>KONYA TARIM MAKİNALARI  KÜMELENME DERNEĞİ</a:t>
            </a:r>
            <a:endParaRPr lang="tr-TR" sz="2800" dirty="0">
              <a:latin typeface="+mj-lt"/>
              <a:cs typeface="Aharoni" pitchFamily="2" charset="-79"/>
            </a:endParaRPr>
          </a:p>
        </p:txBody>
      </p:sp>
      <p:pic>
        <p:nvPicPr>
          <p:cNvPr id="8" name="Resim 7"/>
          <p:cNvPicPr/>
          <p:nvPr/>
        </p:nvPicPr>
        <p:blipFill>
          <a:blip r:embed="rId3">
            <a:extLst>
              <a:ext uri="{28A0092B-C50C-407E-A947-70E740481C1C}">
                <a14:useLocalDpi xmlns:a14="http://schemas.microsoft.com/office/drawing/2010/main" val="0"/>
              </a:ext>
            </a:extLst>
          </a:blip>
          <a:srcRect/>
          <a:stretch>
            <a:fillRect/>
          </a:stretch>
        </p:blipFill>
        <p:spPr bwMode="auto">
          <a:xfrm>
            <a:off x="483086" y="3719571"/>
            <a:ext cx="2936785" cy="1941677"/>
          </a:xfrm>
          <a:prstGeom prst="rect">
            <a:avLst/>
          </a:prstGeom>
          <a:noFill/>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3665012"/>
            <a:ext cx="2731765" cy="194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3113" y="3692950"/>
            <a:ext cx="2351273" cy="191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518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0">
              <a:spcBef>
                <a:spcPts val="0"/>
              </a:spcBef>
            </a:pPr>
            <a:r>
              <a:rPr lang="tr-TR" altLang="tr-TR" sz="2800" b="1" dirty="0">
                <a:solidFill>
                  <a:srgbClr val="2F5597"/>
                </a:solidFill>
                <a:ea typeface="+mn-ea"/>
                <a:cs typeface="Aharoni" pitchFamily="2" charset="-79"/>
              </a:rPr>
              <a:t>KONTARKÜM </a:t>
            </a:r>
            <a:br>
              <a:rPr lang="tr-TR" altLang="tr-TR" sz="2800" b="1" dirty="0">
                <a:solidFill>
                  <a:srgbClr val="2F5597"/>
                </a:solidFill>
                <a:ea typeface="+mn-ea"/>
                <a:cs typeface="Aharoni" pitchFamily="2" charset="-79"/>
              </a:rPr>
            </a:br>
            <a:r>
              <a:rPr lang="tr-TR" altLang="tr-TR" sz="2800" b="1" dirty="0">
                <a:solidFill>
                  <a:srgbClr val="2F5597"/>
                </a:solidFill>
                <a:ea typeface="+mn-ea"/>
                <a:cs typeface="Aharoni" pitchFamily="2" charset="-79"/>
              </a:rPr>
              <a:t>KONYA TARIM MAKİNALARI  KÜMELENME DERNEĞİ</a:t>
            </a:r>
            <a:endParaRPr lang="tr-TR" sz="2800" dirty="0">
              <a:solidFill>
                <a:prstClr val="black"/>
              </a:solidFill>
              <a:ea typeface="+mn-ea"/>
              <a:cs typeface="Aharoni" pitchFamily="2" charset="-79"/>
            </a:endParaRPr>
          </a:p>
        </p:txBody>
      </p:sp>
      <p:sp>
        <p:nvSpPr>
          <p:cNvPr id="3" name="İçerik Yer Tutucusu 2"/>
          <p:cNvSpPr>
            <a:spLocks noGrp="1"/>
          </p:cNvSpPr>
          <p:nvPr>
            <p:ph idx="1"/>
          </p:nvPr>
        </p:nvSpPr>
        <p:spPr>
          <a:xfrm>
            <a:off x="431548" y="2276872"/>
            <a:ext cx="8100892" cy="1198689"/>
          </a:xfrm>
          <a:solidFill>
            <a:schemeClr val="bg1">
              <a:lumMod val="85000"/>
            </a:schemeClr>
          </a:solidFill>
        </p:spPr>
        <p:txBody>
          <a:bodyPr>
            <a:normAutofit/>
          </a:bodyPr>
          <a:lstStyle/>
          <a:p>
            <a:pPr marL="0" indent="0" algn="ctr">
              <a:buNone/>
            </a:pPr>
            <a:r>
              <a:rPr lang="tr-TR" sz="2400" dirty="0">
                <a:solidFill>
                  <a:srgbClr val="FF0000"/>
                </a:solidFill>
                <a:latin typeface="+mj-lt"/>
              </a:rPr>
              <a:t>GERÇEKLEŞTİRDİKLERİMİZ</a:t>
            </a:r>
          </a:p>
          <a:p>
            <a:r>
              <a:rPr lang="tr-TR" sz="2000" dirty="0">
                <a:latin typeface="+mj-lt"/>
              </a:rPr>
              <a:t>BELARUS ’ta bulunan GOMSELMASH firması yöneticileri ile ortak üretim için iyi niyet anlaşması imzalanmıştır.</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670" y="5480050"/>
            <a:ext cx="22193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789040"/>
            <a:ext cx="2890210" cy="27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443" y="3779583"/>
            <a:ext cx="3557308" cy="275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182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908720"/>
            <a:ext cx="8229600" cy="938368"/>
          </a:xfrm>
        </p:spPr>
        <p:txBody>
          <a:bodyPr>
            <a:normAutofit fontScale="90000"/>
          </a:bodyPr>
          <a:lstStyle/>
          <a:p>
            <a:r>
              <a:rPr lang="tr-TR" altLang="tr-TR" sz="3200" b="1" dirty="0">
                <a:solidFill>
                  <a:srgbClr val="2F5597"/>
                </a:solidFill>
                <a:cs typeface="Aharoni" pitchFamily="2" charset="-79"/>
              </a:rPr>
              <a:t>KONTARKÜM </a:t>
            </a:r>
            <a:br>
              <a:rPr lang="tr-TR" altLang="tr-TR" sz="3200" b="1" dirty="0">
                <a:solidFill>
                  <a:srgbClr val="2F5597"/>
                </a:solidFill>
                <a:cs typeface="Aharoni" pitchFamily="2" charset="-79"/>
              </a:rPr>
            </a:br>
            <a:r>
              <a:rPr lang="tr-TR" altLang="tr-TR" sz="3200" b="1" dirty="0">
                <a:solidFill>
                  <a:srgbClr val="2F5597"/>
                </a:solidFill>
                <a:cs typeface="Aharoni" pitchFamily="2" charset="-79"/>
              </a:rPr>
              <a:t>KONYA TARIM MAKİNALARI  KÜMELENME DERNEĞİ</a:t>
            </a:r>
            <a:endParaRPr lang="tr-TR" sz="3200" dirty="0">
              <a:cs typeface="Aharoni" pitchFamily="2" charset="-79"/>
            </a:endParaRPr>
          </a:p>
        </p:txBody>
      </p:sp>
      <p:sp>
        <p:nvSpPr>
          <p:cNvPr id="3" name="İçerik Yer Tutucusu 2"/>
          <p:cNvSpPr>
            <a:spLocks noGrp="1"/>
          </p:cNvSpPr>
          <p:nvPr>
            <p:ph idx="1"/>
          </p:nvPr>
        </p:nvSpPr>
        <p:spPr>
          <a:xfrm>
            <a:off x="395536" y="1971685"/>
            <a:ext cx="8352928" cy="1313299"/>
          </a:xfrm>
          <a:solidFill>
            <a:schemeClr val="bg1">
              <a:lumMod val="85000"/>
            </a:schemeClr>
          </a:solidFill>
        </p:spPr>
        <p:txBody>
          <a:bodyPr>
            <a:normAutofit fontScale="92500" lnSpcReduction="10000"/>
          </a:bodyPr>
          <a:lstStyle/>
          <a:p>
            <a:pPr marL="0" indent="0" algn="ctr">
              <a:buNone/>
            </a:pPr>
            <a:r>
              <a:rPr lang="tr-TR" dirty="0">
                <a:solidFill>
                  <a:srgbClr val="FF0000"/>
                </a:solidFill>
                <a:latin typeface="+mj-lt"/>
              </a:rPr>
              <a:t>GERÇEKLEŞTİRDİKLERİMİZ</a:t>
            </a:r>
          </a:p>
          <a:p>
            <a:r>
              <a:rPr lang="tr-TR" sz="2200" dirty="0">
                <a:latin typeface="+mj-lt"/>
              </a:rPr>
              <a:t>Üyelerimiz içerisinde bulunan bir firma ile TÜBİTAK ARGE Projesi kapsamında Kendinden Tahrikli yürüyen mısır silaj makinası prototip üretimini küme desteği kapsamında tamamlamıştır.</a:t>
            </a:r>
          </a:p>
        </p:txBody>
      </p:sp>
      <p:pic>
        <p:nvPicPr>
          <p:cNvPr id="1026"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13" y="3645024"/>
            <a:ext cx="4730173" cy="280009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8670" y="5480050"/>
            <a:ext cx="22193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5652120" y="3645024"/>
            <a:ext cx="3096344" cy="1835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latin typeface="+mj-lt"/>
              </a:rPr>
              <a:t>Üretilen prototip 2015 Konya tarım fuarında sergilenmiştir</a:t>
            </a:r>
          </a:p>
        </p:txBody>
      </p:sp>
    </p:spTree>
    <p:extLst>
      <p:ext uri="{BB962C8B-B14F-4D97-AF65-F5344CB8AC3E}">
        <p14:creationId xmlns:p14="http://schemas.microsoft.com/office/powerpoint/2010/main" val="1747179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0">
              <a:spcBef>
                <a:spcPts val="0"/>
              </a:spcBef>
            </a:pPr>
            <a:r>
              <a:rPr lang="tr-TR" altLang="tr-TR" sz="2800" b="1" dirty="0">
                <a:solidFill>
                  <a:srgbClr val="2F5597"/>
                </a:solidFill>
                <a:ea typeface="+mn-ea"/>
                <a:cs typeface="Aharoni" pitchFamily="2" charset="-79"/>
              </a:rPr>
              <a:t>KONTARKÜM </a:t>
            </a:r>
            <a:br>
              <a:rPr lang="tr-TR" altLang="tr-TR" sz="2800" b="1" dirty="0">
                <a:solidFill>
                  <a:srgbClr val="2F5597"/>
                </a:solidFill>
                <a:ea typeface="+mn-ea"/>
                <a:cs typeface="Aharoni" pitchFamily="2" charset="-79"/>
              </a:rPr>
            </a:br>
            <a:r>
              <a:rPr lang="tr-TR" altLang="tr-TR" sz="2800" b="1" dirty="0">
                <a:solidFill>
                  <a:srgbClr val="2F5597"/>
                </a:solidFill>
                <a:ea typeface="+mn-ea"/>
                <a:cs typeface="Aharoni" pitchFamily="2" charset="-79"/>
              </a:rPr>
              <a:t>KONYA TARIM MAKİNALARI  KÜMELENME DERNEĞİ</a:t>
            </a:r>
            <a:endParaRPr lang="tr-TR" sz="2800" dirty="0">
              <a:solidFill>
                <a:prstClr val="black"/>
              </a:solidFill>
              <a:ea typeface="+mn-ea"/>
              <a:cs typeface="Aharoni" pitchFamily="2" charset="-79"/>
            </a:endParaRPr>
          </a:p>
        </p:txBody>
      </p:sp>
      <p:sp>
        <p:nvSpPr>
          <p:cNvPr id="3" name="İçerik Yer Tutucusu 2"/>
          <p:cNvSpPr>
            <a:spLocks noGrp="1"/>
          </p:cNvSpPr>
          <p:nvPr>
            <p:ph idx="1"/>
          </p:nvPr>
        </p:nvSpPr>
        <p:spPr>
          <a:xfrm>
            <a:off x="395536" y="3573016"/>
            <a:ext cx="8064896" cy="1512168"/>
          </a:xfrm>
          <a:solidFill>
            <a:schemeClr val="bg1">
              <a:lumMod val="85000"/>
            </a:schemeClr>
          </a:solidFill>
        </p:spPr>
        <p:txBody>
          <a:bodyPr>
            <a:normAutofit/>
          </a:bodyPr>
          <a:lstStyle/>
          <a:p>
            <a:pPr marL="0" indent="0" algn="ctr">
              <a:buNone/>
            </a:pPr>
            <a:r>
              <a:rPr lang="tr-TR" sz="2400" dirty="0">
                <a:solidFill>
                  <a:srgbClr val="FF0000"/>
                </a:solidFill>
                <a:latin typeface="+mj-lt"/>
              </a:rPr>
              <a:t>HEDEFLERİMİZ</a:t>
            </a:r>
          </a:p>
          <a:p>
            <a:pPr lvl="0" algn="ctr">
              <a:buClr>
                <a:srgbClr val="0BD0D9"/>
              </a:buClr>
            </a:pPr>
            <a:r>
              <a:rPr lang="tr-TR" sz="2000" dirty="0" smtClean="0">
                <a:latin typeface="+mj-lt"/>
              </a:rPr>
              <a:t>Yabancı </a:t>
            </a:r>
            <a:r>
              <a:rPr lang="tr-TR" sz="2000" dirty="0">
                <a:latin typeface="+mj-lt"/>
              </a:rPr>
              <a:t>yatırımcı işbirlikleri ile Tarım makinaları üreticilerinin entegrasyonunu </a:t>
            </a:r>
            <a:r>
              <a:rPr lang="tr-TR" sz="2000" dirty="0" smtClean="0">
                <a:latin typeface="+mj-lt"/>
              </a:rPr>
              <a:t>sağlayarak </a:t>
            </a:r>
            <a:r>
              <a:rPr lang="tr-TR" sz="2000" dirty="0" smtClean="0">
                <a:solidFill>
                  <a:prstClr val="black"/>
                </a:solidFill>
                <a:latin typeface="Calibri"/>
              </a:rPr>
              <a:t>Afrika </a:t>
            </a:r>
            <a:r>
              <a:rPr lang="tr-TR" sz="2000" dirty="0">
                <a:solidFill>
                  <a:prstClr val="black"/>
                </a:solidFill>
                <a:latin typeface="Calibri"/>
              </a:rPr>
              <a:t>pazarı için biçerdöver, traktör </a:t>
            </a:r>
            <a:r>
              <a:rPr lang="tr-TR" sz="2000" dirty="0" smtClean="0">
                <a:solidFill>
                  <a:prstClr val="black"/>
                </a:solidFill>
                <a:latin typeface="Calibri"/>
              </a:rPr>
              <a:t>ve kendinden tahrikli tarım makinaları ortak </a:t>
            </a:r>
            <a:r>
              <a:rPr lang="tr-TR" sz="2000" dirty="0">
                <a:solidFill>
                  <a:prstClr val="black"/>
                </a:solidFill>
                <a:latin typeface="Calibri"/>
              </a:rPr>
              <a:t>üretim </a:t>
            </a:r>
            <a:r>
              <a:rPr lang="tr-TR" sz="2000" dirty="0" smtClean="0">
                <a:solidFill>
                  <a:prstClr val="black"/>
                </a:solidFill>
                <a:latin typeface="Calibri"/>
              </a:rPr>
              <a:t>tesisleri kurmak.</a:t>
            </a:r>
            <a:endParaRPr lang="tr-TR" sz="2000" dirty="0">
              <a:latin typeface="+mj-l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675" y="5471875"/>
            <a:ext cx="22193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47636"/>
            <a:ext cx="2664296" cy="147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2014906"/>
            <a:ext cx="2128983" cy="146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1880" y="1960167"/>
            <a:ext cx="2304256" cy="147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5" y="5180404"/>
            <a:ext cx="313257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0338" y="5180404"/>
            <a:ext cx="20669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192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675" y="5480050"/>
            <a:ext cx="22193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457200" y="908720"/>
            <a:ext cx="8229600" cy="938368"/>
          </a:xfrm>
        </p:spPr>
        <p:txBody>
          <a:bodyPr>
            <a:normAutofit/>
          </a:bodyPr>
          <a:lstStyle/>
          <a:p>
            <a:pPr lvl="0">
              <a:spcBef>
                <a:spcPts val="0"/>
              </a:spcBef>
            </a:pPr>
            <a:r>
              <a:rPr lang="tr-TR" altLang="tr-TR" sz="2800" b="1">
                <a:solidFill>
                  <a:srgbClr val="2F5597"/>
                </a:solidFill>
                <a:ea typeface="+mn-ea"/>
                <a:cs typeface="Aharoni" pitchFamily="2" charset="-79"/>
              </a:rPr>
              <a:t>KONTARKÜM </a:t>
            </a:r>
            <a:br>
              <a:rPr lang="tr-TR" altLang="tr-TR" sz="2800" b="1">
                <a:solidFill>
                  <a:srgbClr val="2F5597"/>
                </a:solidFill>
                <a:ea typeface="+mn-ea"/>
                <a:cs typeface="Aharoni" pitchFamily="2" charset="-79"/>
              </a:rPr>
            </a:br>
            <a:r>
              <a:rPr lang="tr-TR" altLang="tr-TR" sz="2800" b="1">
                <a:solidFill>
                  <a:srgbClr val="2F5597"/>
                </a:solidFill>
                <a:ea typeface="+mn-ea"/>
                <a:cs typeface="Aharoni" pitchFamily="2" charset="-79"/>
              </a:rPr>
              <a:t>KONYA TARIM MAKİNALARI  KÜMELENME DERNEĞİ</a:t>
            </a:r>
            <a:endParaRPr lang="tr-TR" sz="2800" dirty="0">
              <a:solidFill>
                <a:prstClr val="black"/>
              </a:solidFill>
              <a:ea typeface="+mn-ea"/>
              <a:cs typeface="Aharoni" pitchFamily="2" charset="-79"/>
            </a:endParaRPr>
          </a:p>
        </p:txBody>
      </p:sp>
      <p:sp>
        <p:nvSpPr>
          <p:cNvPr id="3" name="İçerik Yer Tutucusu 2"/>
          <p:cNvSpPr>
            <a:spLocks noGrp="1"/>
          </p:cNvSpPr>
          <p:nvPr>
            <p:ph idx="1"/>
          </p:nvPr>
        </p:nvSpPr>
        <p:spPr>
          <a:xfrm>
            <a:off x="457200" y="2204864"/>
            <a:ext cx="8003231" cy="3275186"/>
          </a:xfrm>
          <a:solidFill>
            <a:schemeClr val="bg1">
              <a:lumMod val="85000"/>
            </a:schemeClr>
          </a:solidFill>
        </p:spPr>
        <p:txBody>
          <a:bodyPr>
            <a:normAutofit fontScale="85000" lnSpcReduction="10000"/>
          </a:bodyPr>
          <a:lstStyle/>
          <a:p>
            <a:pPr marL="0" indent="0" algn="ctr">
              <a:buNone/>
            </a:pPr>
            <a:r>
              <a:rPr lang="tr-TR" sz="2800">
                <a:solidFill>
                  <a:srgbClr val="FF0000"/>
                </a:solidFill>
                <a:latin typeface="+mj-lt"/>
              </a:rPr>
              <a:t>HEDEFLERİMİZ</a:t>
            </a:r>
          </a:p>
          <a:p>
            <a:pPr lvl="0"/>
            <a:r>
              <a:rPr lang="tr-TR" sz="2400">
                <a:latin typeface="+mj-lt"/>
              </a:rPr>
              <a:t>San - tez projeleri ile Üniversite–sanayi işbirliği geliştirilmesine yardımcı olmak</a:t>
            </a:r>
          </a:p>
          <a:p>
            <a:pPr lvl="0"/>
            <a:r>
              <a:rPr lang="tr-TR" sz="2400">
                <a:latin typeface="+mj-lt"/>
              </a:rPr>
              <a:t>Mühendislerin sektörde aktif olarak çalışmaları sağlamak</a:t>
            </a:r>
          </a:p>
          <a:p>
            <a:pPr lvl="0"/>
            <a:r>
              <a:rPr lang="tr-TR" sz="2400">
                <a:latin typeface="+mj-lt"/>
              </a:rPr>
              <a:t>Sanayide teknolojik makinelerin kullanılması için gerekli teşvik ve desteklerin artırılması için lobi faaliyetlerinde bulunmak</a:t>
            </a:r>
          </a:p>
          <a:p>
            <a:pPr lvl="0"/>
            <a:r>
              <a:rPr lang="tr-TR" sz="2400">
                <a:latin typeface="+mj-lt"/>
              </a:rPr>
              <a:t>Firmalarda Ar-Ge faaliyetlerinin daha fazla yer alması teşvik etmek</a:t>
            </a:r>
          </a:p>
          <a:p>
            <a:pPr lvl="0"/>
            <a:r>
              <a:rPr lang="tr-TR" sz="2400">
                <a:latin typeface="+mj-lt"/>
              </a:rPr>
              <a:t>Markalaşma ve Kurumsallaşma yatırımı ile pazarlama konusundaki politika üretimine destek vermek</a:t>
            </a:r>
          </a:p>
          <a:p>
            <a:pPr lvl="0"/>
            <a:r>
              <a:rPr lang="tr-TR" sz="2400">
                <a:latin typeface="+mj-lt"/>
              </a:rPr>
              <a:t>Maliyet yönetimi ile rekabet önceliğinin sağlanmasına katkıda bulunmak</a:t>
            </a:r>
            <a:endParaRPr lang="tr-TR" sz="2400" dirty="0">
              <a:latin typeface="+mj-lt"/>
            </a:endParaRPr>
          </a:p>
        </p:txBody>
      </p:sp>
    </p:spTree>
    <p:extLst>
      <p:ext uri="{BB962C8B-B14F-4D97-AF65-F5344CB8AC3E}">
        <p14:creationId xmlns:p14="http://schemas.microsoft.com/office/powerpoint/2010/main" val="1756440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0">
              <a:spcBef>
                <a:spcPts val="0"/>
              </a:spcBef>
            </a:pPr>
            <a:r>
              <a:rPr lang="tr-TR" altLang="tr-TR" sz="2800" b="1" dirty="0">
                <a:solidFill>
                  <a:srgbClr val="2F5597"/>
                </a:solidFill>
                <a:ea typeface="+mn-ea"/>
                <a:cs typeface="Aharoni" pitchFamily="2" charset="-79"/>
              </a:rPr>
              <a:t>KONTARKÜM </a:t>
            </a:r>
            <a:br>
              <a:rPr lang="tr-TR" altLang="tr-TR" sz="2800" b="1" dirty="0">
                <a:solidFill>
                  <a:srgbClr val="2F5597"/>
                </a:solidFill>
                <a:ea typeface="+mn-ea"/>
                <a:cs typeface="Aharoni" pitchFamily="2" charset="-79"/>
              </a:rPr>
            </a:br>
            <a:r>
              <a:rPr lang="tr-TR" altLang="tr-TR" sz="2800" b="1" dirty="0">
                <a:solidFill>
                  <a:srgbClr val="2F5597"/>
                </a:solidFill>
                <a:ea typeface="+mn-ea"/>
                <a:cs typeface="Aharoni" pitchFamily="2" charset="-79"/>
              </a:rPr>
              <a:t>KONYA TARIM MAKİNALARI  KÜMELENME DERNEĞİ</a:t>
            </a:r>
            <a:endParaRPr lang="tr-TR" sz="2800" dirty="0">
              <a:solidFill>
                <a:prstClr val="black"/>
              </a:solidFill>
              <a:ea typeface="+mn-ea"/>
              <a:cs typeface="Aharoni" pitchFamily="2" charset="-79"/>
            </a:endParaRPr>
          </a:p>
        </p:txBody>
      </p:sp>
      <p:sp>
        <p:nvSpPr>
          <p:cNvPr id="3" name="İçerik Yer Tutucusu 2"/>
          <p:cNvSpPr>
            <a:spLocks noGrp="1"/>
          </p:cNvSpPr>
          <p:nvPr>
            <p:ph idx="1"/>
          </p:nvPr>
        </p:nvSpPr>
        <p:spPr>
          <a:xfrm>
            <a:off x="457200" y="2564905"/>
            <a:ext cx="8003232" cy="2088232"/>
          </a:xfrm>
          <a:solidFill>
            <a:schemeClr val="bg1">
              <a:lumMod val="85000"/>
            </a:schemeClr>
          </a:solidFill>
        </p:spPr>
        <p:txBody>
          <a:bodyPr>
            <a:normAutofit/>
          </a:bodyPr>
          <a:lstStyle/>
          <a:p>
            <a:pPr marL="0" indent="0" algn="ctr">
              <a:buNone/>
            </a:pPr>
            <a:r>
              <a:rPr lang="tr-TR" sz="2400" dirty="0">
                <a:solidFill>
                  <a:srgbClr val="FF0000"/>
                </a:solidFill>
                <a:latin typeface="+mj-lt"/>
              </a:rPr>
              <a:t>HEDEFLERİMİZ</a:t>
            </a:r>
          </a:p>
          <a:p>
            <a:r>
              <a:rPr lang="tr-TR" sz="2000" dirty="0" smtClean="0">
                <a:latin typeface="+mj-lt"/>
              </a:rPr>
              <a:t>Ortak </a:t>
            </a:r>
            <a:r>
              <a:rPr lang="tr-TR" sz="2000" dirty="0">
                <a:latin typeface="+mj-lt"/>
              </a:rPr>
              <a:t>Üretim Tesisi ve Ar-ge Merkezi  kurmak</a:t>
            </a:r>
          </a:p>
          <a:p>
            <a:pPr lvl="0"/>
            <a:r>
              <a:rPr lang="tr-TR" sz="2000" dirty="0">
                <a:latin typeface="+mj-lt"/>
              </a:rPr>
              <a:t>Test Merkezi ve laboratuvarları oluşturmak</a:t>
            </a:r>
          </a:p>
          <a:p>
            <a:pPr lvl="0"/>
            <a:r>
              <a:rPr lang="tr-TR" sz="2000" dirty="0">
                <a:latin typeface="+mj-lt"/>
              </a:rPr>
              <a:t>Daimi teşhir salonu ve Tarım makinaları müzesi kurmak </a:t>
            </a:r>
          </a:p>
          <a:p>
            <a:pPr lvl="0"/>
            <a:r>
              <a:rPr lang="tr-TR" sz="2000" dirty="0">
                <a:latin typeface="+mj-lt"/>
              </a:rPr>
              <a:t>Mesleki ve Teknik Eğitim merkezi kurulmasına öncülük etmek</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675" y="5471875"/>
            <a:ext cx="22193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081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675" y="5480050"/>
            <a:ext cx="22193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457200" y="908720"/>
            <a:ext cx="8229600" cy="938368"/>
          </a:xfrm>
        </p:spPr>
        <p:txBody>
          <a:bodyPr>
            <a:normAutofit/>
          </a:bodyPr>
          <a:lstStyle/>
          <a:p>
            <a:pPr lvl="0">
              <a:spcBef>
                <a:spcPts val="0"/>
              </a:spcBef>
            </a:pPr>
            <a:r>
              <a:rPr lang="tr-TR" altLang="tr-TR" sz="2800" b="1" dirty="0">
                <a:solidFill>
                  <a:srgbClr val="2F5597"/>
                </a:solidFill>
                <a:ea typeface="+mn-ea"/>
                <a:cs typeface="Aharoni" pitchFamily="2" charset="-79"/>
              </a:rPr>
              <a:t>KONTARKÜM </a:t>
            </a:r>
            <a:br>
              <a:rPr lang="tr-TR" altLang="tr-TR" sz="2800" b="1" dirty="0">
                <a:solidFill>
                  <a:srgbClr val="2F5597"/>
                </a:solidFill>
                <a:ea typeface="+mn-ea"/>
                <a:cs typeface="Aharoni" pitchFamily="2" charset="-79"/>
              </a:rPr>
            </a:br>
            <a:r>
              <a:rPr lang="tr-TR" altLang="tr-TR" sz="2800" b="1" dirty="0">
                <a:solidFill>
                  <a:srgbClr val="2F5597"/>
                </a:solidFill>
                <a:ea typeface="+mn-ea"/>
                <a:cs typeface="Aharoni" pitchFamily="2" charset="-79"/>
              </a:rPr>
              <a:t>KONYA TARIM MAKİNALARI  KÜMELENME DERNEĞİ</a:t>
            </a:r>
            <a:endParaRPr lang="tr-TR" sz="2800" dirty="0">
              <a:solidFill>
                <a:prstClr val="black"/>
              </a:solidFill>
              <a:ea typeface="+mn-ea"/>
              <a:cs typeface="Aharoni" pitchFamily="2" charset="-79"/>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671281478"/>
              </p:ext>
            </p:extLst>
          </p:nvPr>
        </p:nvGraphicFramePr>
        <p:xfrm>
          <a:off x="467544" y="1988841"/>
          <a:ext cx="8208912" cy="3744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1688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827584" y="3447624"/>
            <a:ext cx="7704856" cy="1368152"/>
          </a:xfrm>
        </p:spPr>
        <p:txBody>
          <a:bodyPr>
            <a:normAutofit/>
          </a:bodyPr>
          <a:lstStyle/>
          <a:p>
            <a:pPr algn="ctr"/>
            <a:r>
              <a:rPr lang="tr-TR" sz="2000" b="1" dirty="0"/>
              <a:t>Mehmet ÇALMAZ  </a:t>
            </a:r>
          </a:p>
          <a:p>
            <a:pPr algn="ctr"/>
            <a:r>
              <a:rPr lang="tr-TR" sz="2000" b="1" dirty="0"/>
              <a:t>KONTARKÜM Konya Tarım Makinaları Kümelenme Derneği</a:t>
            </a:r>
          </a:p>
          <a:p>
            <a:pPr algn="ctr"/>
            <a:r>
              <a:rPr lang="tr-TR" sz="2000" b="1" dirty="0"/>
              <a:t>Yönetim Kurulu Başkanı</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675" y="5480050"/>
            <a:ext cx="22193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17187" y="954107"/>
            <a:ext cx="9144000" cy="954107"/>
          </a:xfrm>
          <a:prstGeom prst="rect">
            <a:avLst/>
          </a:prstGeom>
        </p:spPr>
        <p:txBody>
          <a:bodyPr wrap="square">
            <a:spAutoFit/>
          </a:bodyPr>
          <a:lstStyle/>
          <a:p>
            <a:r>
              <a:rPr lang="tr-TR" altLang="tr-TR" sz="2800" b="1" dirty="0">
                <a:latin typeface="+mj-lt"/>
                <a:cs typeface="Times New Roman" panose="02020603050405020304" pitchFamily="18" charset="0"/>
              </a:rPr>
              <a:t>KONTARKÜM </a:t>
            </a:r>
            <a:br>
              <a:rPr lang="tr-TR" altLang="tr-TR" sz="2800" b="1" dirty="0">
                <a:latin typeface="+mj-lt"/>
                <a:cs typeface="Times New Roman" panose="02020603050405020304" pitchFamily="18" charset="0"/>
              </a:rPr>
            </a:br>
            <a:r>
              <a:rPr lang="tr-TR" altLang="tr-TR" sz="2800" b="1" dirty="0">
                <a:latin typeface="+mj-lt"/>
                <a:cs typeface="Times New Roman" panose="02020603050405020304" pitchFamily="18" charset="0"/>
              </a:rPr>
              <a:t>KONYA TARIM MAKİNALARI  KÜMELENME DERNEĞİ</a:t>
            </a:r>
            <a:endParaRPr lang="tr-TR" sz="2800" dirty="0">
              <a:latin typeface="+mj-lt"/>
            </a:endParaRPr>
          </a:p>
        </p:txBody>
      </p:sp>
      <p:sp>
        <p:nvSpPr>
          <p:cNvPr id="7" name="Başlık 1"/>
          <p:cNvSpPr txBox="1">
            <a:spLocks/>
          </p:cNvSpPr>
          <p:nvPr/>
        </p:nvSpPr>
        <p:spPr>
          <a:xfrm>
            <a:off x="395536" y="2204864"/>
            <a:ext cx="8229600" cy="1296144"/>
          </a:xfrm>
          <a:prstGeom prst="rect">
            <a:avLst/>
          </a:prstGeom>
        </p:spPr>
        <p:txBody>
          <a:bodyPr vert="horz" lIns="0" rIns="0" bIns="0" anchor="ctr">
            <a:normAutofit fontScale="82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5000" b="1" i="0" u="none" strike="noStrike" kern="1200" cap="none" spc="0" normalizeH="0" baseline="0" noProof="0" dirty="0">
                <a:ln>
                  <a:noFill/>
                </a:ln>
                <a:solidFill>
                  <a:srgbClr val="002060"/>
                </a:solidFill>
                <a:effectLst/>
                <a:uLnTx/>
                <a:uFillTx/>
                <a:latin typeface="Calibri"/>
                <a:ea typeface="+mj-ea"/>
                <a:cs typeface="+mj-cs"/>
              </a:rPr>
              <a:t>Katılımınız ve ilginiz için teşekkürler…</a:t>
            </a:r>
            <a:br>
              <a:rPr kumimoji="0" lang="tr-TR" sz="5000" b="1" i="0" u="none" strike="noStrike" kern="1200" cap="none" spc="0" normalizeH="0" baseline="0" noProof="0" dirty="0">
                <a:ln>
                  <a:noFill/>
                </a:ln>
                <a:solidFill>
                  <a:srgbClr val="002060"/>
                </a:solidFill>
                <a:effectLst/>
                <a:uLnTx/>
                <a:uFillTx/>
                <a:latin typeface="Calibri"/>
                <a:ea typeface="+mj-ea"/>
                <a:cs typeface="+mj-cs"/>
              </a:rPr>
            </a:br>
            <a:endParaRPr kumimoji="0" lang="tr-TR" sz="2200" b="1" i="0" u="none" strike="noStrike" kern="1200" cap="none" spc="0" normalizeH="0" baseline="0" noProof="0" dirty="0">
              <a:ln>
                <a:noFill/>
              </a:ln>
              <a:solidFill>
                <a:srgbClr val="002060"/>
              </a:solidFill>
              <a:effectLst/>
              <a:uLnTx/>
              <a:uFillTx/>
              <a:latin typeface="Calibri"/>
              <a:ea typeface="+mj-ea"/>
              <a:cs typeface="+mj-cs"/>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15776"/>
            <a:ext cx="2722965" cy="204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038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916832"/>
            <a:ext cx="8229600" cy="3993307"/>
          </a:xfrm>
        </p:spPr>
        <p:txBody>
          <a:bodyPr/>
          <a:lstStyle/>
          <a:p>
            <a:pPr marL="0" indent="0" algn="just">
              <a:buNone/>
            </a:pPr>
            <a:r>
              <a:rPr lang="tr-TR" sz="2400" dirty="0">
                <a:ea typeface="Calibri"/>
                <a:cs typeface="Times New Roman"/>
              </a:rPr>
              <a:t>	</a:t>
            </a:r>
            <a:r>
              <a:rPr lang="tr-TR" sz="2400" dirty="0">
                <a:solidFill>
                  <a:srgbClr val="FF0000"/>
                </a:solidFill>
                <a:ea typeface="Calibri"/>
                <a:cs typeface="Times New Roman"/>
              </a:rPr>
              <a:t> </a:t>
            </a:r>
            <a:r>
              <a:rPr lang="tr-TR" sz="2400" dirty="0">
                <a:solidFill>
                  <a:srgbClr val="FF0000"/>
                </a:solidFill>
                <a:latin typeface="+mj-lt"/>
                <a:ea typeface="Calibri"/>
                <a:cs typeface="Times New Roman"/>
              </a:rPr>
              <a:t>KONYA VE KONYA’DA TARIM MAKİNALARI</a:t>
            </a:r>
          </a:p>
          <a:p>
            <a:pPr marL="0" indent="0" algn="just">
              <a:buNone/>
            </a:pPr>
            <a:r>
              <a:rPr lang="tr-TR" sz="2000" dirty="0">
                <a:latin typeface="+mj-lt"/>
                <a:ea typeface="Calibri"/>
                <a:cs typeface="Times New Roman"/>
              </a:rPr>
              <a:t>	KONYA Hızla büyüyen, makineden gıdaya, tarım aletlerinden mobilyaya kadar 80'e yakın ürün yelpazesiyle üretim yapan bir kenttir. </a:t>
            </a:r>
            <a:r>
              <a:rPr lang="tr-TR" sz="2000" dirty="0">
                <a:latin typeface="+mj-lt"/>
              </a:rPr>
              <a:t>Konya`daki birçok firma ürettikleri ürünleri ihraç ederek yurtdışı pazarlara açılmaktadır.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149080"/>
            <a:ext cx="3374774" cy="230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407946" y="3385735"/>
            <a:ext cx="4258816" cy="2246769"/>
          </a:xfrm>
          <a:prstGeom prst="rect">
            <a:avLst/>
          </a:prstGeom>
        </p:spPr>
        <p:txBody>
          <a:bodyPr wrap="square">
            <a:spAutoFit/>
          </a:bodyPr>
          <a:lstStyle/>
          <a:p>
            <a:pPr algn="just"/>
            <a:r>
              <a:rPr lang="tr-TR" sz="2000" dirty="0">
                <a:latin typeface="+mj-lt"/>
              </a:rPr>
              <a:t>	Şehrimizdeki firmalar bugün 136 ülkeye ihracat yapmakta ve gerçekleşen ihracat değeri yaklaşık 1,5 milyar dolara ulaşmaktadır.</a:t>
            </a:r>
            <a:r>
              <a:rPr lang="tr-TR" sz="2000" dirty="0">
                <a:latin typeface="+mj-lt"/>
                <a:ea typeface="Calibri"/>
                <a:cs typeface="Times New Roman"/>
              </a:rPr>
              <a:t> </a:t>
            </a:r>
          </a:p>
          <a:p>
            <a:pPr algn="just"/>
            <a:r>
              <a:rPr lang="tr-TR" sz="2000" dirty="0">
                <a:latin typeface="+mj-lt"/>
                <a:ea typeface="Calibri"/>
                <a:cs typeface="Times New Roman"/>
              </a:rPr>
              <a:t>	Konya, </a:t>
            </a:r>
            <a:r>
              <a:rPr lang="tr-TR" sz="2000" dirty="0">
                <a:latin typeface="+mj-lt"/>
              </a:rPr>
              <a:t>tarım makineleri sektöründe de önemli bir üretim merkezidir.</a:t>
            </a:r>
            <a:endParaRPr lang="tr-TR" sz="2000" dirty="0">
              <a:latin typeface="+mj-lt"/>
              <a:ea typeface="Calibri"/>
              <a:cs typeface="Times New Roman"/>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675" y="5480050"/>
            <a:ext cx="22193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539552" y="908720"/>
            <a:ext cx="8127210" cy="954107"/>
          </a:xfrm>
          <a:prstGeom prst="rect">
            <a:avLst/>
          </a:prstGeom>
        </p:spPr>
        <p:txBody>
          <a:bodyPr wrap="square">
            <a:spAutoFit/>
          </a:bodyPr>
          <a:lstStyle/>
          <a:p>
            <a:r>
              <a:rPr lang="tr-TR" altLang="tr-TR" sz="2800" b="1" dirty="0">
                <a:solidFill>
                  <a:srgbClr val="2F5597"/>
                </a:solidFill>
                <a:latin typeface="+mj-lt"/>
                <a:cs typeface="Aharoni" pitchFamily="2" charset="-79"/>
              </a:rPr>
              <a:t>KONTARKÜM </a:t>
            </a:r>
            <a:br>
              <a:rPr lang="tr-TR" altLang="tr-TR" sz="2800" b="1" dirty="0">
                <a:solidFill>
                  <a:srgbClr val="2F5597"/>
                </a:solidFill>
                <a:latin typeface="+mj-lt"/>
                <a:cs typeface="Aharoni" pitchFamily="2" charset="-79"/>
              </a:rPr>
            </a:br>
            <a:r>
              <a:rPr lang="tr-TR" altLang="tr-TR" sz="2800" b="1" dirty="0">
                <a:solidFill>
                  <a:srgbClr val="2F5597"/>
                </a:solidFill>
                <a:latin typeface="+mj-lt"/>
                <a:cs typeface="Aharoni" pitchFamily="2" charset="-79"/>
              </a:rPr>
              <a:t>KONYA TARIM MAKİNALARI  KÜMELENME DERNEĞİ</a:t>
            </a:r>
            <a:endParaRPr lang="tr-TR" sz="2800" dirty="0">
              <a:latin typeface="+mj-lt"/>
              <a:cs typeface="Aharoni" pitchFamily="2" charset="-79"/>
            </a:endParaRPr>
          </a:p>
        </p:txBody>
      </p:sp>
    </p:spTree>
    <p:extLst>
      <p:ext uri="{BB962C8B-B14F-4D97-AF65-F5344CB8AC3E}">
        <p14:creationId xmlns:p14="http://schemas.microsoft.com/office/powerpoint/2010/main" val="385957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908214"/>
            <a:ext cx="8219256" cy="2312874"/>
          </a:xfrm>
          <a:solidFill>
            <a:schemeClr val="bg1">
              <a:lumMod val="85000"/>
            </a:schemeClr>
          </a:solidFill>
        </p:spPr>
        <p:txBody>
          <a:bodyPr>
            <a:normAutofit/>
          </a:bodyPr>
          <a:lstStyle/>
          <a:p>
            <a:pPr marL="0" indent="0" algn="just">
              <a:buNone/>
            </a:pPr>
            <a:r>
              <a:rPr lang="tr-TR" sz="2400" dirty="0">
                <a:latin typeface="Times New Roman"/>
                <a:ea typeface="Calibri"/>
              </a:rPr>
              <a:t>	</a:t>
            </a:r>
            <a:r>
              <a:rPr lang="tr-TR" sz="2400" dirty="0">
                <a:solidFill>
                  <a:srgbClr val="FF0000"/>
                </a:solidFill>
                <a:latin typeface="+mj-lt"/>
                <a:ea typeface="Calibri"/>
                <a:cs typeface="Times New Roman"/>
              </a:rPr>
              <a:t> KONYA VE KONYA’DA TARIM MAKİNALARI </a:t>
            </a:r>
          </a:p>
          <a:p>
            <a:pPr marL="0" indent="0" algn="just">
              <a:buNone/>
            </a:pPr>
            <a:r>
              <a:rPr lang="tr-TR" sz="2000" dirty="0">
                <a:latin typeface="+mj-lt"/>
                <a:ea typeface="Calibri"/>
              </a:rPr>
              <a:t>	Bölgesel veriler Konya’nın Türkiye için önemini ortaya koyarken, özellikle tarım ve zirai makine imalatında Konya’daki üretimin Türkiye’de tarım makine üretiminin % 80 </a:t>
            </a:r>
            <a:r>
              <a:rPr lang="tr-TR" sz="2000" dirty="0" err="1">
                <a:latin typeface="+mj-lt"/>
                <a:ea typeface="Calibri"/>
              </a:rPr>
              <a:t>ını</a:t>
            </a:r>
            <a:r>
              <a:rPr lang="tr-TR" sz="2000" dirty="0">
                <a:latin typeface="+mj-lt"/>
                <a:ea typeface="Calibri"/>
              </a:rPr>
              <a:t> karşılıyor olması ve üretiminin %60 civarında Konya’dan ihraç ediliyor olması; Tarım Makine Üreticilerinin bölgede olduğu kadar ülke sanayisi için de ne denli önemli olduğunu ortaya koymaktadır.</a:t>
            </a:r>
          </a:p>
          <a:p>
            <a:pPr marL="0" indent="0" algn="just">
              <a:buNone/>
            </a:pPr>
            <a:endParaRPr lang="tr-TR"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5445224"/>
            <a:ext cx="22193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395536" y="908720"/>
            <a:ext cx="8280920" cy="954107"/>
          </a:xfrm>
          <a:prstGeom prst="rect">
            <a:avLst/>
          </a:prstGeom>
        </p:spPr>
        <p:txBody>
          <a:bodyPr wrap="square">
            <a:spAutoFit/>
          </a:bodyPr>
          <a:lstStyle/>
          <a:p>
            <a:r>
              <a:rPr lang="tr-TR" altLang="tr-TR" sz="2800" b="1" dirty="0">
                <a:solidFill>
                  <a:srgbClr val="2F5597"/>
                </a:solidFill>
                <a:latin typeface="+mj-lt"/>
                <a:cs typeface="Aharoni" pitchFamily="2" charset="-79"/>
              </a:rPr>
              <a:t>KONTARKÜM </a:t>
            </a:r>
            <a:br>
              <a:rPr lang="tr-TR" altLang="tr-TR" sz="2800" b="1" dirty="0">
                <a:solidFill>
                  <a:srgbClr val="2F5597"/>
                </a:solidFill>
                <a:latin typeface="+mj-lt"/>
                <a:cs typeface="Aharoni" pitchFamily="2" charset="-79"/>
              </a:rPr>
            </a:br>
            <a:r>
              <a:rPr lang="tr-TR" altLang="tr-TR" sz="2800" b="1" dirty="0">
                <a:solidFill>
                  <a:srgbClr val="2F5597"/>
                </a:solidFill>
                <a:latin typeface="+mj-lt"/>
                <a:cs typeface="Aharoni" pitchFamily="2" charset="-79"/>
              </a:rPr>
              <a:t>KONYA TARIM MAKİNALARI  KÜMELENME DERNEĞİ</a:t>
            </a:r>
            <a:endParaRPr lang="tr-TR" sz="2800" dirty="0">
              <a:latin typeface="+mj-lt"/>
              <a:cs typeface="Aharoni" pitchFamily="2" charset="-79"/>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21" y="4272356"/>
            <a:ext cx="4680520" cy="246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330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060848"/>
            <a:ext cx="8229600" cy="2016224"/>
          </a:xfrm>
          <a:solidFill>
            <a:schemeClr val="bg1">
              <a:lumMod val="85000"/>
            </a:schemeClr>
          </a:solidFill>
        </p:spPr>
        <p:txBody>
          <a:bodyPr>
            <a:normAutofit lnSpcReduction="10000"/>
          </a:bodyPr>
          <a:lstStyle/>
          <a:p>
            <a:pPr marL="0" indent="0" algn="ctr">
              <a:buNone/>
            </a:pPr>
            <a:r>
              <a:rPr lang="tr-TR" sz="2200" dirty="0"/>
              <a:t>	</a:t>
            </a:r>
            <a:r>
              <a:rPr lang="tr-TR" sz="2400" dirty="0">
                <a:solidFill>
                  <a:srgbClr val="FF0000"/>
                </a:solidFill>
              </a:rPr>
              <a:t>KONTARKÜM KÜMESİ</a:t>
            </a:r>
          </a:p>
          <a:p>
            <a:pPr marL="0" indent="0" algn="just">
              <a:buNone/>
            </a:pPr>
            <a:r>
              <a:rPr lang="tr-TR" sz="2000" dirty="0"/>
              <a:t> 	</a:t>
            </a:r>
            <a:r>
              <a:rPr lang="tr-TR" sz="2000" dirty="0">
                <a:latin typeface="+mj-lt"/>
              </a:rPr>
              <a:t>2012 yılında MEVKA (Mevlana Kalkınma Ajansı) gayretleri  kurulmuş olup  </a:t>
            </a:r>
            <a:r>
              <a:rPr lang="tr-TR" sz="2000" dirty="0" smtClean="0">
                <a:latin typeface="+mj-lt"/>
              </a:rPr>
              <a:t>39</a:t>
            </a:r>
            <a:r>
              <a:rPr lang="tr-TR" sz="2000" dirty="0" smtClean="0">
                <a:latin typeface="+mj-lt"/>
              </a:rPr>
              <a:t> </a:t>
            </a:r>
            <a:r>
              <a:rPr lang="tr-TR" sz="2000" dirty="0">
                <a:latin typeface="+mj-lt"/>
              </a:rPr>
              <a:t>kayıtlı üretici firmadan oluşmaktadır.</a:t>
            </a:r>
          </a:p>
          <a:p>
            <a:pPr marL="0" indent="0" algn="just">
              <a:buNone/>
            </a:pPr>
            <a:r>
              <a:rPr lang="tr-TR" sz="2000" dirty="0">
                <a:latin typeface="+mj-lt"/>
              </a:rPr>
              <a:t>	Bu firmalar Tarım makinaları kapsamında toprak işleme, ekim dikim, gübreleme makinaları, sulama ekipmanları ve hasat harman makinaları olmak üzere tarımda ihtiyaç duyulan tüm makinaları üretmektedir.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757" y="5452114"/>
            <a:ext cx="22193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467544" y="954107"/>
            <a:ext cx="8280920" cy="954107"/>
          </a:xfrm>
          <a:prstGeom prst="rect">
            <a:avLst/>
          </a:prstGeom>
        </p:spPr>
        <p:txBody>
          <a:bodyPr wrap="square">
            <a:spAutoFit/>
          </a:bodyPr>
          <a:lstStyle/>
          <a:p>
            <a:r>
              <a:rPr lang="tr-TR" altLang="tr-TR" sz="2800" b="1" dirty="0">
                <a:solidFill>
                  <a:srgbClr val="2F5597"/>
                </a:solidFill>
                <a:latin typeface="+mj-lt"/>
                <a:cs typeface="Aharoni" pitchFamily="2" charset="-79"/>
              </a:rPr>
              <a:t>KONTARKÜM </a:t>
            </a:r>
            <a:br>
              <a:rPr lang="tr-TR" altLang="tr-TR" sz="2800" b="1" dirty="0">
                <a:solidFill>
                  <a:srgbClr val="2F5597"/>
                </a:solidFill>
                <a:latin typeface="+mj-lt"/>
                <a:cs typeface="Aharoni" pitchFamily="2" charset="-79"/>
              </a:rPr>
            </a:br>
            <a:r>
              <a:rPr lang="tr-TR" altLang="tr-TR" sz="2800" b="1" dirty="0">
                <a:solidFill>
                  <a:srgbClr val="2F5597"/>
                </a:solidFill>
                <a:latin typeface="+mj-lt"/>
                <a:cs typeface="Aharoni" pitchFamily="2" charset="-79"/>
              </a:rPr>
              <a:t>KONYA TARIM MAKİNALARI  KÜMELENME DERNEĞİ</a:t>
            </a:r>
            <a:endParaRPr lang="tr-TR" sz="2800" dirty="0">
              <a:latin typeface="+mj-lt"/>
              <a:cs typeface="Aharoni" pitchFamily="2" charset="-79"/>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149080"/>
            <a:ext cx="6192688" cy="2640699"/>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546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2276872"/>
            <a:ext cx="4392488" cy="3571836"/>
          </a:xfrm>
          <a:prstGeom prst="rect">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000" dirty="0">
                <a:solidFill>
                  <a:schemeClr val="tx1"/>
                </a:solidFill>
              </a:rPr>
              <a:t> </a:t>
            </a:r>
            <a:r>
              <a:rPr lang="tr-TR" sz="2400" dirty="0">
                <a:solidFill>
                  <a:srgbClr val="FF0000"/>
                </a:solidFill>
                <a:latin typeface="+mj-lt"/>
              </a:rPr>
              <a:t>VİZYONUMUZ </a:t>
            </a:r>
            <a:endParaRPr lang="tr-TR" sz="2400" dirty="0">
              <a:solidFill>
                <a:schemeClr val="tx1"/>
              </a:solidFill>
              <a:latin typeface="+mj-lt"/>
            </a:endParaRPr>
          </a:p>
          <a:p>
            <a:pPr lvl="1"/>
            <a:r>
              <a:rPr lang="tr-TR" sz="2000" dirty="0">
                <a:latin typeface="+mj-lt"/>
              </a:rPr>
              <a:t>	</a:t>
            </a:r>
            <a:r>
              <a:rPr lang="tr-TR" sz="2000" dirty="0">
                <a:solidFill>
                  <a:schemeClr val="tx1"/>
                </a:solidFill>
                <a:latin typeface="+mj-lt"/>
              </a:rPr>
              <a:t>Tarımsal mekanizasyon sektörünün, kalite, teknoloji geliştirme ve yenilikçilikte uluslararası düzeyde rekabetçi bir yapıya ulaşmasına katkı sağlamak, bu kapsamda yenilikçi, akılcı, ilkeli ve sorumlu bir yaklaşımla sektörde, yönlendirici, katılımcı ve paylaşımcı bir tepe organizasyon olmaktır.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675" y="5480050"/>
            <a:ext cx="22193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395536" y="954107"/>
            <a:ext cx="8424936" cy="954107"/>
          </a:xfrm>
          <a:prstGeom prst="rect">
            <a:avLst/>
          </a:prstGeom>
        </p:spPr>
        <p:txBody>
          <a:bodyPr wrap="square">
            <a:spAutoFit/>
          </a:bodyPr>
          <a:lstStyle/>
          <a:p>
            <a:r>
              <a:rPr lang="tr-TR" altLang="tr-TR" sz="2800" b="1" dirty="0">
                <a:solidFill>
                  <a:srgbClr val="2F5597"/>
                </a:solidFill>
                <a:latin typeface="+mj-lt"/>
                <a:cs typeface="Aharoni" pitchFamily="2" charset="-79"/>
              </a:rPr>
              <a:t>KONTARKÜM </a:t>
            </a:r>
            <a:br>
              <a:rPr lang="tr-TR" altLang="tr-TR" sz="2800" b="1" dirty="0">
                <a:solidFill>
                  <a:srgbClr val="2F5597"/>
                </a:solidFill>
                <a:latin typeface="+mj-lt"/>
                <a:cs typeface="Aharoni" pitchFamily="2" charset="-79"/>
              </a:rPr>
            </a:br>
            <a:r>
              <a:rPr lang="tr-TR" altLang="tr-TR" sz="2800" b="1" dirty="0">
                <a:solidFill>
                  <a:srgbClr val="2F5597"/>
                </a:solidFill>
                <a:latin typeface="+mj-lt"/>
                <a:cs typeface="Aharoni" pitchFamily="2" charset="-79"/>
              </a:rPr>
              <a:t>KONYA TARIM MAKİNALARI  KÜMELENME DERNEĞİ</a:t>
            </a:r>
            <a:endParaRPr lang="tr-TR" sz="2800" dirty="0">
              <a:latin typeface="+mj-lt"/>
              <a:cs typeface="Aharoni" pitchFamily="2" charset="-79"/>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269" y="2060848"/>
            <a:ext cx="3464812" cy="354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80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675" y="5480050"/>
            <a:ext cx="22193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323528" y="2204864"/>
            <a:ext cx="8301608" cy="2952328"/>
          </a:xfrm>
          <a:solidFill>
            <a:schemeClr val="bg1">
              <a:lumMod val="85000"/>
            </a:schemeClr>
          </a:solidFill>
        </p:spPr>
        <p:txBody>
          <a:bodyPr>
            <a:normAutofit fontScale="62500" lnSpcReduction="20000"/>
          </a:bodyPr>
          <a:lstStyle/>
          <a:p>
            <a:pPr marL="0" indent="0" algn="ctr">
              <a:buNone/>
            </a:pPr>
            <a:r>
              <a:rPr lang="tr-TR" sz="3800" dirty="0">
                <a:solidFill>
                  <a:srgbClr val="FF0000"/>
                </a:solidFill>
                <a:latin typeface="+mj-lt"/>
                <a:ea typeface="Calibri"/>
                <a:cs typeface="Times New Roman"/>
              </a:rPr>
              <a:t>MİSYONUMUZ</a:t>
            </a:r>
            <a:r>
              <a:rPr lang="tr-TR" dirty="0">
                <a:solidFill>
                  <a:srgbClr val="7030A0"/>
                </a:solidFill>
                <a:latin typeface="+mj-lt"/>
                <a:ea typeface="Calibri"/>
                <a:cs typeface="Times New Roman"/>
              </a:rPr>
              <a:t>	</a:t>
            </a:r>
          </a:p>
          <a:p>
            <a:r>
              <a:rPr lang="tr-TR" sz="3200" dirty="0">
                <a:latin typeface="+mj-lt"/>
              </a:rPr>
              <a:t>Misyonumuz, “tarımsal mekanizasyon ve enerji” konularında sektörü temsil etmek ve bu alanda çalışmalar yapmak, </a:t>
            </a:r>
          </a:p>
          <a:p>
            <a:r>
              <a:rPr lang="tr-TR" sz="3200" dirty="0">
                <a:latin typeface="+mj-lt"/>
              </a:rPr>
              <a:t>Bu alanda çalışan kişi ve kuruluşlar arasındaki iletişim ve işbirliği konularına katkı sağlamak, </a:t>
            </a:r>
          </a:p>
          <a:p>
            <a:r>
              <a:rPr lang="tr-TR" sz="3200" dirty="0">
                <a:latin typeface="+mj-lt"/>
              </a:rPr>
              <a:t>Üyelerine ve tüm tarım alet ve makinaları imalatçılarına mesleki, sosyal, kültürel ve ekonomik yönlerden rehberlik etmek ve desteklemek,</a:t>
            </a:r>
          </a:p>
          <a:p>
            <a:r>
              <a:rPr lang="tr-TR" sz="3200" dirty="0">
                <a:latin typeface="+mj-lt"/>
              </a:rPr>
              <a:t> Pazar durumunda ve ekonomik koşullardaki değişikliklerde özel ve tüzel kişilere karşı Üyelerinin hakkını savunmak, </a:t>
            </a:r>
          </a:p>
          <a:p>
            <a:r>
              <a:rPr lang="tr-TR" sz="3200" dirty="0">
                <a:latin typeface="+mj-lt"/>
              </a:rPr>
              <a:t>Üyeleri ile işbirliği yaptığı kuruluşlar arasındaki dayanışmayı sağlamaktır.</a:t>
            </a:r>
            <a:endParaRPr lang="tr-TR" sz="3200" dirty="0">
              <a:solidFill>
                <a:srgbClr val="7030A0"/>
              </a:solidFill>
              <a:latin typeface="+mj-lt"/>
            </a:endParaRPr>
          </a:p>
        </p:txBody>
      </p:sp>
      <p:sp>
        <p:nvSpPr>
          <p:cNvPr id="5" name="Dikdörtgen 4"/>
          <p:cNvSpPr/>
          <p:nvPr/>
        </p:nvSpPr>
        <p:spPr>
          <a:xfrm>
            <a:off x="323528" y="954107"/>
            <a:ext cx="8352928" cy="954107"/>
          </a:xfrm>
          <a:prstGeom prst="rect">
            <a:avLst/>
          </a:prstGeom>
        </p:spPr>
        <p:txBody>
          <a:bodyPr wrap="square">
            <a:spAutoFit/>
          </a:bodyPr>
          <a:lstStyle/>
          <a:p>
            <a:r>
              <a:rPr lang="tr-TR" altLang="tr-TR" sz="2800" b="1" dirty="0">
                <a:solidFill>
                  <a:srgbClr val="2F5597"/>
                </a:solidFill>
                <a:latin typeface="+mj-lt"/>
                <a:cs typeface="Aharoni" pitchFamily="2" charset="-79"/>
              </a:rPr>
              <a:t>KONTARKÜM </a:t>
            </a:r>
            <a:br>
              <a:rPr lang="tr-TR" altLang="tr-TR" sz="2800" b="1" dirty="0">
                <a:solidFill>
                  <a:srgbClr val="2F5597"/>
                </a:solidFill>
                <a:latin typeface="+mj-lt"/>
                <a:cs typeface="Aharoni" pitchFamily="2" charset="-79"/>
              </a:rPr>
            </a:br>
            <a:r>
              <a:rPr lang="tr-TR" altLang="tr-TR" sz="2800" b="1" dirty="0">
                <a:solidFill>
                  <a:srgbClr val="2F5597"/>
                </a:solidFill>
                <a:latin typeface="+mj-lt"/>
                <a:cs typeface="Aharoni" pitchFamily="2" charset="-79"/>
              </a:rPr>
              <a:t>KONYA TARIM MAKİNALARI  KÜMELENME DERNEĞİ</a:t>
            </a:r>
            <a:endParaRPr lang="tr-TR" sz="2800" dirty="0">
              <a:latin typeface="+mj-lt"/>
              <a:cs typeface="Aharoni" pitchFamily="2" charset="-79"/>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301208"/>
            <a:ext cx="6288406" cy="1282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688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675" y="5480050"/>
            <a:ext cx="22193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467722" y="2132856"/>
            <a:ext cx="8229600" cy="1296144"/>
          </a:xfrm>
          <a:solidFill>
            <a:schemeClr val="bg1">
              <a:lumMod val="85000"/>
            </a:schemeClr>
          </a:solidFill>
        </p:spPr>
        <p:txBody>
          <a:bodyPr>
            <a:normAutofit/>
          </a:bodyPr>
          <a:lstStyle/>
          <a:p>
            <a:pPr marL="0" indent="0" algn="ctr">
              <a:buNone/>
            </a:pPr>
            <a:r>
              <a:rPr lang="tr-TR" sz="2400" dirty="0">
                <a:solidFill>
                  <a:srgbClr val="FF0000"/>
                </a:solidFill>
                <a:latin typeface="+mj-lt"/>
              </a:rPr>
              <a:t>GERÇEKLEŞTİRDİKLERİMİZ</a:t>
            </a:r>
          </a:p>
          <a:p>
            <a:r>
              <a:rPr lang="tr-TR" sz="2000" dirty="0">
                <a:latin typeface="+mj-lt"/>
              </a:rPr>
              <a:t>Küme derneğimiz 4 yılını tamamlayarak İlk genel kurulu yapmış ve yeni yönetim oluşturulmuştur</a:t>
            </a:r>
          </a:p>
        </p:txBody>
      </p:sp>
      <p:sp>
        <p:nvSpPr>
          <p:cNvPr id="5" name="Dikdörtgen 4"/>
          <p:cNvSpPr/>
          <p:nvPr/>
        </p:nvSpPr>
        <p:spPr>
          <a:xfrm>
            <a:off x="429491" y="954107"/>
            <a:ext cx="8318974" cy="954107"/>
          </a:xfrm>
          <a:prstGeom prst="rect">
            <a:avLst/>
          </a:prstGeom>
        </p:spPr>
        <p:txBody>
          <a:bodyPr wrap="square">
            <a:spAutoFit/>
          </a:bodyPr>
          <a:lstStyle/>
          <a:p>
            <a:r>
              <a:rPr lang="tr-TR" altLang="tr-TR" sz="2800" b="1" dirty="0">
                <a:solidFill>
                  <a:srgbClr val="2F5597"/>
                </a:solidFill>
                <a:latin typeface="+mj-lt"/>
                <a:cs typeface="Aharoni" pitchFamily="2" charset="-79"/>
              </a:rPr>
              <a:t>KONTARKÜM </a:t>
            </a:r>
            <a:br>
              <a:rPr lang="tr-TR" altLang="tr-TR" sz="2800" b="1" dirty="0">
                <a:solidFill>
                  <a:srgbClr val="2F5597"/>
                </a:solidFill>
                <a:latin typeface="+mj-lt"/>
                <a:cs typeface="Aharoni" pitchFamily="2" charset="-79"/>
              </a:rPr>
            </a:br>
            <a:r>
              <a:rPr lang="tr-TR" altLang="tr-TR" sz="2800" b="1" dirty="0">
                <a:solidFill>
                  <a:srgbClr val="2F5597"/>
                </a:solidFill>
                <a:latin typeface="+mj-lt"/>
                <a:cs typeface="Aharoni" pitchFamily="2" charset="-79"/>
              </a:rPr>
              <a:t>KONYA TARIM MAKİNALARI  KÜMELENME DERNEĞİ</a:t>
            </a:r>
            <a:endParaRPr lang="tr-TR" sz="2800" dirty="0">
              <a:latin typeface="+mj-lt"/>
              <a:cs typeface="Aharoni" pitchFamily="2" charset="-79"/>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95" y="3473980"/>
            <a:ext cx="5336441" cy="287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344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675" y="5480050"/>
            <a:ext cx="22193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467722" y="2132856"/>
            <a:ext cx="8413042" cy="1152128"/>
          </a:xfrm>
          <a:solidFill>
            <a:schemeClr val="bg1">
              <a:lumMod val="85000"/>
            </a:schemeClr>
          </a:solidFill>
        </p:spPr>
        <p:txBody>
          <a:bodyPr>
            <a:normAutofit/>
          </a:bodyPr>
          <a:lstStyle/>
          <a:p>
            <a:pPr marL="0" indent="0" algn="ctr">
              <a:buNone/>
            </a:pPr>
            <a:r>
              <a:rPr lang="tr-TR" sz="2400" dirty="0">
                <a:solidFill>
                  <a:srgbClr val="FF0000"/>
                </a:solidFill>
                <a:latin typeface="+mj-lt"/>
              </a:rPr>
              <a:t>GERÇEKLEŞTİRDİKLERİMİZ</a:t>
            </a:r>
          </a:p>
          <a:p>
            <a:r>
              <a:rPr lang="tr-TR" sz="2000" dirty="0">
                <a:latin typeface="+mj-lt"/>
              </a:rPr>
              <a:t>3 kez uluslararası B2B geziler düzenlenerek üyelerimizin katılımı sağlanmıştır.</a:t>
            </a:r>
          </a:p>
        </p:txBody>
      </p:sp>
      <p:sp>
        <p:nvSpPr>
          <p:cNvPr id="5" name="Dikdörtgen 4"/>
          <p:cNvSpPr/>
          <p:nvPr/>
        </p:nvSpPr>
        <p:spPr>
          <a:xfrm>
            <a:off x="467544" y="954107"/>
            <a:ext cx="8424936" cy="954107"/>
          </a:xfrm>
          <a:prstGeom prst="rect">
            <a:avLst/>
          </a:prstGeom>
        </p:spPr>
        <p:txBody>
          <a:bodyPr wrap="square">
            <a:spAutoFit/>
          </a:bodyPr>
          <a:lstStyle/>
          <a:p>
            <a:r>
              <a:rPr lang="tr-TR" altLang="tr-TR" sz="2800" b="1" dirty="0">
                <a:solidFill>
                  <a:srgbClr val="2F5597"/>
                </a:solidFill>
                <a:latin typeface="+mj-lt"/>
                <a:cs typeface="Aharoni" pitchFamily="2" charset="-79"/>
              </a:rPr>
              <a:t>KONTARKÜM </a:t>
            </a:r>
            <a:br>
              <a:rPr lang="tr-TR" altLang="tr-TR" sz="2800" b="1" dirty="0">
                <a:solidFill>
                  <a:srgbClr val="2F5597"/>
                </a:solidFill>
                <a:latin typeface="+mj-lt"/>
                <a:cs typeface="Aharoni" pitchFamily="2" charset="-79"/>
              </a:rPr>
            </a:br>
            <a:r>
              <a:rPr lang="tr-TR" altLang="tr-TR" sz="2800" b="1" dirty="0">
                <a:solidFill>
                  <a:srgbClr val="2F5597"/>
                </a:solidFill>
                <a:latin typeface="+mj-lt"/>
                <a:cs typeface="Aharoni" pitchFamily="2" charset="-79"/>
              </a:rPr>
              <a:t>KONYA TARIM MAKİNALARI  KÜMELENME DERNEĞİ</a:t>
            </a:r>
            <a:endParaRPr lang="tr-TR" sz="2800" dirty="0">
              <a:latin typeface="+mj-lt"/>
              <a:cs typeface="Aharoni" pitchFamily="2" charset="-79"/>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49279"/>
            <a:ext cx="2698583" cy="2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1279" y="3349279"/>
            <a:ext cx="2375502" cy="316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3349845"/>
            <a:ext cx="2840273" cy="2130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148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675" y="5480050"/>
            <a:ext cx="22193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467722" y="2132856"/>
            <a:ext cx="8229600" cy="1368152"/>
          </a:xfrm>
          <a:solidFill>
            <a:schemeClr val="bg1">
              <a:lumMod val="85000"/>
            </a:schemeClr>
          </a:solidFill>
        </p:spPr>
        <p:txBody>
          <a:bodyPr>
            <a:normAutofit/>
          </a:bodyPr>
          <a:lstStyle/>
          <a:p>
            <a:pPr marL="0" indent="0" algn="ctr">
              <a:buNone/>
            </a:pPr>
            <a:r>
              <a:rPr lang="tr-TR" sz="2400" dirty="0">
                <a:solidFill>
                  <a:srgbClr val="FF0000"/>
                </a:solidFill>
                <a:latin typeface="+mj-lt"/>
              </a:rPr>
              <a:t>GERÇEKLEŞTİRDİKLERİMİZ</a:t>
            </a:r>
          </a:p>
          <a:p>
            <a:r>
              <a:rPr lang="tr-TR" sz="2000" dirty="0">
                <a:latin typeface="+mj-lt"/>
              </a:rPr>
              <a:t>Ayrıca faaliyetlerimiz içerisinde üyelerimizle aylık mutat toplantılar yapılmıştır ve yapılmaya devam etmektedir.</a:t>
            </a:r>
          </a:p>
        </p:txBody>
      </p:sp>
      <p:sp>
        <p:nvSpPr>
          <p:cNvPr id="5" name="Dikdörtgen 4"/>
          <p:cNvSpPr/>
          <p:nvPr/>
        </p:nvSpPr>
        <p:spPr>
          <a:xfrm>
            <a:off x="401782" y="954107"/>
            <a:ext cx="8346682" cy="954107"/>
          </a:xfrm>
          <a:prstGeom prst="rect">
            <a:avLst/>
          </a:prstGeom>
        </p:spPr>
        <p:txBody>
          <a:bodyPr wrap="square">
            <a:spAutoFit/>
          </a:bodyPr>
          <a:lstStyle/>
          <a:p>
            <a:r>
              <a:rPr lang="tr-TR" altLang="tr-TR" sz="2800" b="1" dirty="0">
                <a:solidFill>
                  <a:srgbClr val="2F5597"/>
                </a:solidFill>
                <a:latin typeface="+mj-lt"/>
                <a:cs typeface="Aharoni" pitchFamily="2" charset="-79"/>
              </a:rPr>
              <a:t>KONTARKÜM </a:t>
            </a:r>
            <a:br>
              <a:rPr lang="tr-TR" altLang="tr-TR" sz="2800" b="1" dirty="0">
                <a:solidFill>
                  <a:srgbClr val="2F5597"/>
                </a:solidFill>
                <a:latin typeface="+mj-lt"/>
                <a:cs typeface="Aharoni" pitchFamily="2" charset="-79"/>
              </a:rPr>
            </a:br>
            <a:r>
              <a:rPr lang="tr-TR" altLang="tr-TR" sz="2800" b="1" dirty="0">
                <a:solidFill>
                  <a:srgbClr val="2F5597"/>
                </a:solidFill>
                <a:latin typeface="+mj-lt"/>
                <a:cs typeface="Aharoni" pitchFamily="2" charset="-79"/>
              </a:rPr>
              <a:t>KONYA TARIM MAKİNALARI  KÜMELENME DERNEĞİ</a:t>
            </a:r>
            <a:endParaRPr lang="tr-TR" sz="2800" dirty="0">
              <a:latin typeface="+mj-lt"/>
              <a:cs typeface="Aharoni" pitchFamily="2" charset="-79"/>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57505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364028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2883" y="364028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4275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1085</TotalTime>
  <Words>325</Words>
  <Application>Microsoft Office PowerPoint</Application>
  <PresentationFormat>Ekran Gösterisi (4:3)</PresentationFormat>
  <Paragraphs>80</Paragraphs>
  <Slides>17</Slides>
  <Notes>2</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KONTARKÜM  KONYA TARIM MAKİNALARI  KÜMELENME DERNEĞİ</vt:lpstr>
      <vt:lpstr>KONTARKÜM  KONYA TARIM MAKİNALARI  KÜMELENME DERNEĞİ</vt:lpstr>
      <vt:lpstr>KONTARKÜM  KONYA TARIM MAKİNALARI  KÜMELENME DERNEĞİ</vt:lpstr>
      <vt:lpstr>KONTARKÜM  KONYA TARIM MAKİNALARI  KÜMELENME DERNEĞİ</vt:lpstr>
      <vt:lpstr>KONTARKÜM  KONYA TARIM MAKİNALARI  KÜMELENME DERNEĞİ</vt:lpstr>
      <vt:lpstr>KONTARKÜM  KONYA TARIM MAKİNALARI  KÜMELENME DERNEĞİ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Tarım Makinalarında  Marka Şehir Olma Yolunda  Konya</dc:title>
  <dc:creator>Atilla</dc:creator>
  <cp:lastModifiedBy>OSMAN</cp:lastModifiedBy>
  <cp:revision>74</cp:revision>
  <cp:lastPrinted>2016-09-08T08:20:12Z</cp:lastPrinted>
  <dcterms:created xsi:type="dcterms:W3CDTF">2015-10-19T14:43:29Z</dcterms:created>
  <dcterms:modified xsi:type="dcterms:W3CDTF">2021-12-27T13:16:04Z</dcterms:modified>
</cp:coreProperties>
</file>